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10182" y="1328503"/>
            <a:ext cx="619569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67"/>
                </a:lnTo>
              </a:path>
              <a:path w="226059" h="225425">
                <a:moveTo>
                  <a:pt x="225240" y="0"/>
                </a:moveTo>
                <a:lnTo>
                  <a:pt x="0" y="225367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919819" y="678929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20">
                <a:moveTo>
                  <a:pt x="338455" y="1524"/>
                </a:moveTo>
                <a:lnTo>
                  <a:pt x="127" y="0"/>
                </a:lnTo>
                <a:lnTo>
                  <a:pt x="0" y="18719"/>
                </a:lnTo>
                <a:lnTo>
                  <a:pt x="338455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55496" y="1777702"/>
            <a:ext cx="15189707" cy="3608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70050" y="2424569"/>
            <a:ext cx="11259185" cy="7159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1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2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jp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3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jpg"/><Relationship Id="rId5" Type="http://schemas.openxmlformats.org/officeDocument/2006/relationships/image" Target="../media/image5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82455" y="3157728"/>
              <a:ext cx="6431280" cy="243230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2455" y="3157728"/>
              <a:ext cx="6300216" cy="242315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02156" rIns="0" bIns="0" rtlCol="0" vert="horz">
            <a:spAutoFit/>
          </a:bodyPr>
          <a:lstStyle/>
          <a:p>
            <a:pPr marL="14035405">
              <a:lnSpc>
                <a:spcPct val="100000"/>
              </a:lnSpc>
              <a:spcBef>
                <a:spcPts val="95"/>
              </a:spcBef>
            </a:pPr>
            <a:r>
              <a:rPr dirty="0" sz="9600" spc="-535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2" name="object 12" descr="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8626335" y="5710656"/>
            <a:ext cx="7706995" cy="305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50">
                <a:solidFill>
                  <a:srgbClr val="FFFFFF"/>
                </a:solidFill>
                <a:latin typeface="Consolas"/>
                <a:cs typeface="Consolas"/>
              </a:rPr>
              <a:t>Using</a:t>
            </a:r>
            <a:r>
              <a:rPr dirty="0" sz="345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450">
                <a:solidFill>
                  <a:srgbClr val="FFFFFF"/>
                </a:solidFill>
                <a:latin typeface="Consolas"/>
                <a:cs typeface="Consolas"/>
              </a:rPr>
              <a:t>LRCN</a:t>
            </a:r>
            <a:r>
              <a:rPr dirty="0" sz="34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4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345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450">
                <a:solidFill>
                  <a:srgbClr val="FFFFFF"/>
                </a:solidFill>
                <a:latin typeface="Consolas"/>
                <a:cs typeface="Consolas"/>
              </a:rPr>
              <a:t>UCF50</a:t>
            </a:r>
            <a:r>
              <a:rPr dirty="0" sz="345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450" spc="-10">
                <a:solidFill>
                  <a:srgbClr val="FFFFFF"/>
                </a:solidFill>
                <a:latin typeface="Consolas"/>
                <a:cs typeface="Consolas"/>
              </a:rPr>
              <a:t>dataset</a:t>
            </a:r>
            <a:endParaRPr sz="34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4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sz="3450">
              <a:latin typeface="Consolas"/>
              <a:cs typeface="Consolas"/>
            </a:endParaRPr>
          </a:p>
          <a:p>
            <a:pPr algn="r" marL="1275715" marR="5080" indent="3726179">
              <a:lnSpc>
                <a:spcPct val="101000"/>
              </a:lnSpc>
              <a:spcBef>
                <a:spcPts val="5"/>
              </a:spcBef>
            </a:pP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Presented</a:t>
            </a:r>
            <a:r>
              <a:rPr dirty="0" sz="3000" spc="-3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Consolas"/>
                <a:cs typeface="Consolas"/>
              </a:rPr>
              <a:t>By: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Abhishek</a:t>
            </a:r>
            <a:r>
              <a:rPr dirty="0" sz="300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Sokhal</a:t>
            </a:r>
            <a:r>
              <a:rPr dirty="0" sz="300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300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Consolas"/>
                <a:cs typeface="Consolas"/>
              </a:rPr>
              <a:t>21U03007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Chitransh</a:t>
            </a:r>
            <a:r>
              <a:rPr dirty="0" sz="30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Consolas"/>
                <a:cs typeface="Consolas"/>
              </a:rPr>
              <a:t>Kulshrestha</a:t>
            </a:r>
            <a:r>
              <a:rPr dirty="0" sz="30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dirty="0" sz="3000" spc="-2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Consolas"/>
                <a:cs typeface="Consolas"/>
              </a:rPr>
              <a:t>21U3024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21836" y="1064711"/>
            <a:ext cx="16435705" cy="8155940"/>
            <a:chOff x="1421836" y="1064711"/>
            <a:chExt cx="16435705" cy="8155940"/>
          </a:xfrm>
        </p:grpSpPr>
        <p:sp>
          <p:nvSpPr>
            <p:cNvPr id="3" name="object 3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8848" y="7126224"/>
              <a:ext cx="460248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8421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69871" y="2124240"/>
            <a:ext cx="41402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5"/>
              <a:t>Conclusion</a:t>
            </a:r>
            <a:endParaRPr sz="6000"/>
          </a:p>
        </p:txBody>
      </p:sp>
      <p:sp>
        <p:nvSpPr>
          <p:cNvPr id="15" name="object 15" descr=""/>
          <p:cNvSpPr/>
          <p:nvPr/>
        </p:nvSpPr>
        <p:spPr>
          <a:xfrm>
            <a:off x="6414135" y="3846919"/>
            <a:ext cx="2028825" cy="238125"/>
          </a:xfrm>
          <a:custGeom>
            <a:avLst/>
            <a:gdLst/>
            <a:ahLst/>
            <a:cxnLst/>
            <a:rect l="l" t="t" r="r" b="b"/>
            <a:pathLst>
              <a:path w="2028825" h="238125">
                <a:moveTo>
                  <a:pt x="116459" y="0"/>
                </a:moveTo>
                <a:lnTo>
                  <a:pt x="64363" y="0"/>
                </a:lnTo>
                <a:lnTo>
                  <a:pt x="49949" y="977"/>
                </a:lnTo>
                <a:lnTo>
                  <a:pt x="9499" y="24142"/>
                </a:lnTo>
                <a:lnTo>
                  <a:pt x="0" y="61074"/>
                </a:lnTo>
                <a:lnTo>
                  <a:pt x="0" y="176428"/>
                </a:lnTo>
                <a:lnTo>
                  <a:pt x="9499" y="213372"/>
                </a:lnTo>
                <a:lnTo>
                  <a:pt x="49949" y="236537"/>
                </a:lnTo>
                <a:lnTo>
                  <a:pt x="64363" y="237502"/>
                </a:lnTo>
                <a:lnTo>
                  <a:pt x="116459" y="237502"/>
                </a:lnTo>
                <a:lnTo>
                  <a:pt x="116459" y="199885"/>
                </a:lnTo>
                <a:lnTo>
                  <a:pt x="55016" y="199885"/>
                </a:lnTo>
                <a:lnTo>
                  <a:pt x="50139" y="198170"/>
                </a:lnTo>
                <a:lnTo>
                  <a:pt x="46532" y="194729"/>
                </a:lnTo>
                <a:lnTo>
                  <a:pt x="42989" y="191287"/>
                </a:lnTo>
                <a:lnTo>
                  <a:pt x="41224" y="187223"/>
                </a:lnTo>
                <a:lnTo>
                  <a:pt x="41224" y="50228"/>
                </a:lnTo>
                <a:lnTo>
                  <a:pt x="42989" y="46164"/>
                </a:lnTo>
                <a:lnTo>
                  <a:pt x="50139" y="39331"/>
                </a:lnTo>
                <a:lnTo>
                  <a:pt x="55016" y="37617"/>
                </a:lnTo>
                <a:lnTo>
                  <a:pt x="116459" y="37617"/>
                </a:lnTo>
                <a:lnTo>
                  <a:pt x="116459" y="0"/>
                </a:lnTo>
                <a:close/>
              </a:path>
              <a:path w="2028825" h="238125">
                <a:moveTo>
                  <a:pt x="298704" y="0"/>
                </a:moveTo>
                <a:lnTo>
                  <a:pt x="259448" y="0"/>
                </a:lnTo>
                <a:lnTo>
                  <a:pt x="266090" y="207162"/>
                </a:lnTo>
                <a:lnTo>
                  <a:pt x="227304" y="30340"/>
                </a:lnTo>
                <a:lnTo>
                  <a:pt x="220662" y="0"/>
                </a:lnTo>
                <a:lnTo>
                  <a:pt x="163410" y="0"/>
                </a:lnTo>
                <a:lnTo>
                  <a:pt x="163410" y="237502"/>
                </a:lnTo>
                <a:lnTo>
                  <a:pt x="202590" y="237502"/>
                </a:lnTo>
                <a:lnTo>
                  <a:pt x="195948" y="30340"/>
                </a:lnTo>
                <a:lnTo>
                  <a:pt x="241071" y="237502"/>
                </a:lnTo>
                <a:lnTo>
                  <a:pt x="298704" y="237502"/>
                </a:lnTo>
                <a:lnTo>
                  <a:pt x="298704" y="207162"/>
                </a:lnTo>
                <a:lnTo>
                  <a:pt x="298704" y="0"/>
                </a:lnTo>
                <a:close/>
              </a:path>
              <a:path w="2028825" h="238125">
                <a:moveTo>
                  <a:pt x="471652" y="0"/>
                </a:moveTo>
                <a:lnTo>
                  <a:pt x="432396" y="0"/>
                </a:lnTo>
                <a:lnTo>
                  <a:pt x="439051" y="207162"/>
                </a:lnTo>
                <a:lnTo>
                  <a:pt x="400265" y="30340"/>
                </a:lnTo>
                <a:lnTo>
                  <a:pt x="393611" y="0"/>
                </a:lnTo>
                <a:lnTo>
                  <a:pt x="336372" y="0"/>
                </a:lnTo>
                <a:lnTo>
                  <a:pt x="336372" y="237502"/>
                </a:lnTo>
                <a:lnTo>
                  <a:pt x="375539" y="237502"/>
                </a:lnTo>
                <a:lnTo>
                  <a:pt x="368896" y="30340"/>
                </a:lnTo>
                <a:lnTo>
                  <a:pt x="414020" y="237502"/>
                </a:lnTo>
                <a:lnTo>
                  <a:pt x="471652" y="237502"/>
                </a:lnTo>
                <a:lnTo>
                  <a:pt x="471652" y="207162"/>
                </a:lnTo>
                <a:lnTo>
                  <a:pt x="471652" y="0"/>
                </a:lnTo>
                <a:close/>
              </a:path>
              <a:path w="2028825" h="238125">
                <a:moveTo>
                  <a:pt x="1498384" y="199885"/>
                </a:moveTo>
                <a:lnTo>
                  <a:pt x="1426895" y="199885"/>
                </a:lnTo>
                <a:lnTo>
                  <a:pt x="1426895" y="0"/>
                </a:lnTo>
                <a:lnTo>
                  <a:pt x="1385760" y="0"/>
                </a:lnTo>
                <a:lnTo>
                  <a:pt x="1385760" y="237502"/>
                </a:lnTo>
                <a:lnTo>
                  <a:pt x="1498384" y="237502"/>
                </a:lnTo>
                <a:lnTo>
                  <a:pt x="1498384" y="199885"/>
                </a:lnTo>
                <a:close/>
              </a:path>
              <a:path w="2028825" h="238125">
                <a:moveTo>
                  <a:pt x="1692287" y="237502"/>
                </a:moveTo>
                <a:lnTo>
                  <a:pt x="1650225" y="144602"/>
                </a:lnTo>
                <a:lnTo>
                  <a:pt x="1646618" y="136626"/>
                </a:lnTo>
                <a:lnTo>
                  <a:pt x="1658112" y="130467"/>
                </a:lnTo>
                <a:lnTo>
                  <a:pt x="1666316" y="120205"/>
                </a:lnTo>
                <a:lnTo>
                  <a:pt x="1670748" y="107289"/>
                </a:lnTo>
                <a:lnTo>
                  <a:pt x="1671154" y="106095"/>
                </a:lnTo>
                <a:lnTo>
                  <a:pt x="1671243" y="105829"/>
                </a:lnTo>
                <a:lnTo>
                  <a:pt x="1672894" y="87350"/>
                </a:lnTo>
                <a:lnTo>
                  <a:pt x="1672894" y="56616"/>
                </a:lnTo>
                <a:lnTo>
                  <a:pt x="1656867" y="13843"/>
                </a:lnTo>
                <a:lnTo>
                  <a:pt x="1631759" y="2273"/>
                </a:lnTo>
                <a:lnTo>
                  <a:pt x="1631759" y="47472"/>
                </a:lnTo>
                <a:lnTo>
                  <a:pt x="1631759" y="96875"/>
                </a:lnTo>
                <a:lnTo>
                  <a:pt x="1630527" y="101244"/>
                </a:lnTo>
                <a:lnTo>
                  <a:pt x="1625688" y="106095"/>
                </a:lnTo>
                <a:lnTo>
                  <a:pt x="1621332" y="107289"/>
                </a:lnTo>
                <a:lnTo>
                  <a:pt x="1585455" y="107289"/>
                </a:lnTo>
                <a:lnTo>
                  <a:pt x="1585455" y="37299"/>
                </a:lnTo>
                <a:lnTo>
                  <a:pt x="1621332" y="37299"/>
                </a:lnTo>
                <a:lnTo>
                  <a:pt x="1625688" y="38481"/>
                </a:lnTo>
                <a:lnTo>
                  <a:pt x="1628076" y="40817"/>
                </a:lnTo>
                <a:lnTo>
                  <a:pt x="1630527" y="43167"/>
                </a:lnTo>
                <a:lnTo>
                  <a:pt x="1631759" y="47472"/>
                </a:lnTo>
                <a:lnTo>
                  <a:pt x="1631759" y="2273"/>
                </a:lnTo>
                <a:lnTo>
                  <a:pt x="1625180" y="876"/>
                </a:lnTo>
                <a:lnTo>
                  <a:pt x="1611185" y="0"/>
                </a:lnTo>
                <a:lnTo>
                  <a:pt x="1544320" y="0"/>
                </a:lnTo>
                <a:lnTo>
                  <a:pt x="1544320" y="237502"/>
                </a:lnTo>
                <a:lnTo>
                  <a:pt x="1585455" y="237502"/>
                </a:lnTo>
                <a:lnTo>
                  <a:pt x="1585455" y="144602"/>
                </a:lnTo>
                <a:lnTo>
                  <a:pt x="1605864" y="144602"/>
                </a:lnTo>
                <a:lnTo>
                  <a:pt x="1647240" y="237502"/>
                </a:lnTo>
                <a:lnTo>
                  <a:pt x="1692287" y="237502"/>
                </a:lnTo>
                <a:close/>
              </a:path>
              <a:path w="2028825" h="238125">
                <a:moveTo>
                  <a:pt x="1846148" y="0"/>
                </a:moveTo>
                <a:lnTo>
                  <a:pt x="1794078" y="0"/>
                </a:lnTo>
                <a:lnTo>
                  <a:pt x="1779663" y="977"/>
                </a:lnTo>
                <a:lnTo>
                  <a:pt x="1739201" y="24142"/>
                </a:lnTo>
                <a:lnTo>
                  <a:pt x="1729714" y="61074"/>
                </a:lnTo>
                <a:lnTo>
                  <a:pt x="1729714" y="176428"/>
                </a:lnTo>
                <a:lnTo>
                  <a:pt x="1739201" y="213372"/>
                </a:lnTo>
                <a:lnTo>
                  <a:pt x="1779663" y="236537"/>
                </a:lnTo>
                <a:lnTo>
                  <a:pt x="1794078" y="237502"/>
                </a:lnTo>
                <a:lnTo>
                  <a:pt x="1846148" y="237502"/>
                </a:lnTo>
                <a:lnTo>
                  <a:pt x="1846148" y="199885"/>
                </a:lnTo>
                <a:lnTo>
                  <a:pt x="1784718" y="199885"/>
                </a:lnTo>
                <a:lnTo>
                  <a:pt x="1779841" y="198170"/>
                </a:lnTo>
                <a:lnTo>
                  <a:pt x="1776234" y="194729"/>
                </a:lnTo>
                <a:lnTo>
                  <a:pt x="1772691" y="191287"/>
                </a:lnTo>
                <a:lnTo>
                  <a:pt x="1770926" y="187223"/>
                </a:lnTo>
                <a:lnTo>
                  <a:pt x="1770926" y="50228"/>
                </a:lnTo>
                <a:lnTo>
                  <a:pt x="1772691" y="46164"/>
                </a:lnTo>
                <a:lnTo>
                  <a:pt x="1779841" y="39331"/>
                </a:lnTo>
                <a:lnTo>
                  <a:pt x="1784718" y="37617"/>
                </a:lnTo>
                <a:lnTo>
                  <a:pt x="1846148" y="37617"/>
                </a:lnTo>
                <a:lnTo>
                  <a:pt x="1846148" y="0"/>
                </a:lnTo>
                <a:close/>
              </a:path>
              <a:path w="2028825" h="238125">
                <a:moveTo>
                  <a:pt x="2028418" y="0"/>
                </a:moveTo>
                <a:lnTo>
                  <a:pt x="1989150" y="0"/>
                </a:lnTo>
                <a:lnTo>
                  <a:pt x="1995805" y="207162"/>
                </a:lnTo>
                <a:lnTo>
                  <a:pt x="1957019" y="30340"/>
                </a:lnTo>
                <a:lnTo>
                  <a:pt x="1950364" y="0"/>
                </a:lnTo>
                <a:lnTo>
                  <a:pt x="1893112" y="0"/>
                </a:lnTo>
                <a:lnTo>
                  <a:pt x="1893112" y="237502"/>
                </a:lnTo>
                <a:lnTo>
                  <a:pt x="1932305" y="237502"/>
                </a:lnTo>
                <a:lnTo>
                  <a:pt x="1925650" y="30340"/>
                </a:lnTo>
                <a:lnTo>
                  <a:pt x="1970773" y="237502"/>
                </a:lnTo>
                <a:lnTo>
                  <a:pt x="2028418" y="237502"/>
                </a:lnTo>
                <a:lnTo>
                  <a:pt x="2028418" y="207162"/>
                </a:lnTo>
                <a:lnTo>
                  <a:pt x="20284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869859" y="3751399"/>
            <a:ext cx="11613515" cy="19437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5"/>
              </a:spcBef>
              <a:tabLst>
                <a:tab pos="5200650" algn="l"/>
                <a:tab pos="6757670" algn="l"/>
              </a:tabLst>
            </a:pP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250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conclusion,</a:t>
            </a:r>
            <a:r>
              <a:rPr dirty="0" sz="25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onsolas"/>
                <a:cs typeface="Consolas"/>
              </a:rPr>
              <a:t>leveraging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500" spc="-25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	for</a:t>
            </a:r>
            <a:r>
              <a:rPr dirty="0" sz="250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nsolas"/>
                <a:cs typeface="Consolas"/>
              </a:rPr>
              <a:t>multi-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level</a:t>
            </a:r>
            <a:r>
              <a:rPr dirty="0" sz="2500" spc="-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onsolas"/>
                <a:cs typeface="Consolas"/>
              </a:rPr>
              <a:t>information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extraction</a:t>
            </a:r>
            <a:r>
              <a:rPr dirty="0" sz="25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video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action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recognition</a:t>
            </a:r>
            <a:r>
              <a:rPr dirty="0" sz="25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offers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promising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avenues</a:t>
            </a:r>
            <a:r>
              <a:rPr dirty="0" sz="25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advancing</a:t>
            </a:r>
            <a:r>
              <a:rPr dirty="0" sz="25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5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nsolas"/>
                <a:cs typeface="Consolas"/>
              </a:rPr>
              <a:t>state-of-the-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art</a:t>
            </a:r>
            <a:r>
              <a:rPr dirty="0" sz="25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dirty="0" sz="25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video</a:t>
            </a:r>
            <a:r>
              <a:rPr dirty="0" sz="25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analysis.</a:t>
            </a:r>
            <a:r>
              <a:rPr dirty="0" sz="25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5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onsolas"/>
                <a:cs typeface="Consolas"/>
              </a:rPr>
              <a:t>integration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250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deep</a:t>
            </a:r>
            <a:r>
              <a:rPr dirty="0" sz="250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learning</a:t>
            </a:r>
            <a:r>
              <a:rPr dirty="0" sz="250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50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temporal</a:t>
            </a:r>
            <a:r>
              <a:rPr dirty="0" sz="250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modeling</a:t>
            </a:r>
            <a:r>
              <a:rPr dirty="0" sz="250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holds</a:t>
            </a:r>
            <a:r>
              <a:rPr dirty="0" sz="25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significant</a:t>
            </a:r>
            <a:r>
              <a:rPr dirty="0" sz="250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onsolas"/>
                <a:cs typeface="Consolas"/>
              </a:rPr>
              <a:t>potential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25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various</a:t>
            </a:r>
            <a:r>
              <a:rPr dirty="0" sz="250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Consolas"/>
                <a:cs typeface="Consolas"/>
              </a:rPr>
              <a:t>real-</a:t>
            </a:r>
            <a:r>
              <a:rPr dirty="0" sz="2500">
                <a:solidFill>
                  <a:srgbClr val="FFFFFF"/>
                </a:solidFill>
                <a:latin typeface="Consolas"/>
                <a:cs typeface="Consolas"/>
              </a:rPr>
              <a:t>world</a:t>
            </a:r>
            <a:r>
              <a:rPr dirty="0" sz="250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Consolas"/>
                <a:cs typeface="Consolas"/>
              </a:rPr>
              <a:t>applications.</a:t>
            </a:r>
            <a:endParaRPr sz="2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 descr="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74" y="64869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50250" rIns="0" bIns="0" rtlCol="0" vert="horz">
            <a:spAutoFit/>
          </a:bodyPr>
          <a:lstStyle/>
          <a:p>
            <a:pPr marL="4706620">
              <a:lnSpc>
                <a:spcPct val="100000"/>
              </a:lnSpc>
              <a:spcBef>
                <a:spcPts val="5750"/>
              </a:spcBef>
            </a:pPr>
            <a:r>
              <a:rPr dirty="0" spc="-10"/>
              <a:t>Thanks!</a:t>
            </a:r>
          </a:p>
          <a:p>
            <a:pPr marL="4221480">
              <a:lnSpc>
                <a:spcPct val="100000"/>
              </a:lnSpc>
              <a:spcBef>
                <a:spcPts val="1614"/>
              </a:spcBef>
            </a:pPr>
            <a:r>
              <a:rPr dirty="0" sz="3350"/>
              <a:t>Feel</a:t>
            </a:r>
            <a:r>
              <a:rPr dirty="0" sz="3350" spc="-80"/>
              <a:t> </a:t>
            </a:r>
            <a:r>
              <a:rPr dirty="0" sz="3350"/>
              <a:t>free</a:t>
            </a:r>
            <a:r>
              <a:rPr dirty="0" sz="3350" spc="-80"/>
              <a:t> </a:t>
            </a:r>
            <a:r>
              <a:rPr dirty="0" sz="3350"/>
              <a:t>to</a:t>
            </a:r>
            <a:r>
              <a:rPr dirty="0" sz="3350" spc="-80"/>
              <a:t> </a:t>
            </a:r>
            <a:r>
              <a:rPr dirty="0" sz="3350"/>
              <a:t>ask</a:t>
            </a:r>
            <a:r>
              <a:rPr dirty="0" sz="3350" spc="-80"/>
              <a:t> </a:t>
            </a:r>
            <a:r>
              <a:rPr dirty="0" sz="3350"/>
              <a:t>any</a:t>
            </a:r>
            <a:r>
              <a:rPr dirty="0" sz="3350" spc="-75"/>
              <a:t> </a:t>
            </a:r>
            <a:r>
              <a:rPr dirty="0" sz="3350" spc="-10"/>
              <a:t>question?</a:t>
            </a:r>
            <a:endParaRPr sz="3350"/>
          </a:p>
        </p:txBody>
      </p:sp>
      <p:grpSp>
        <p:nvGrpSpPr>
          <p:cNvPr id="10" name="object 10" descr="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791"/>
                  </a:lnTo>
                  <a:lnTo>
                    <a:pt x="1770461" y="753791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77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29"/>
                  </a:moveTo>
                  <a:lnTo>
                    <a:pt x="2513489" y="455729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29"/>
                  </a:lnTo>
                  <a:lnTo>
                    <a:pt x="2627245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0554" y="6131623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6002756" y="6329299"/>
            <a:ext cx="7519670" cy="3797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00" spc="-20">
                <a:solidFill>
                  <a:srgbClr val="FD7FFD"/>
                </a:solidFill>
                <a:latin typeface="Consolas"/>
                <a:cs typeface="Consolas"/>
              </a:rPr>
              <a:t>https://github.com/chitranshk1301/minor-</a:t>
            </a:r>
            <a:r>
              <a:rPr dirty="0" sz="2300" spc="-10">
                <a:solidFill>
                  <a:srgbClr val="FD7FFD"/>
                </a:solidFill>
                <a:latin typeface="Consolas"/>
                <a:cs typeface="Consolas"/>
              </a:rPr>
              <a:t>project</a:t>
            </a:r>
            <a:endParaRPr sz="2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6671" y="1871472"/>
              <a:ext cx="5327904" cy="9083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671" y="1871472"/>
              <a:ext cx="5202936" cy="908303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555496" y="3176434"/>
            <a:ext cx="6829425" cy="387477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271780">
              <a:lnSpc>
                <a:spcPts val="2330"/>
              </a:lnSpc>
              <a:spcBef>
                <a:spcPts val="180"/>
              </a:spcBef>
            </a:pP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primary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goal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dirty="0" sz="1950" spc="-1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project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develop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60">
                <a:solidFill>
                  <a:srgbClr val="FFFFFF"/>
                </a:solidFill>
                <a:latin typeface="Consolas"/>
                <a:cs typeface="Consolas"/>
              </a:rPr>
              <a:t>a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model</a:t>
            </a:r>
            <a:r>
              <a:rPr dirty="0" sz="19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capable</a:t>
            </a:r>
            <a:r>
              <a:rPr dirty="0" sz="19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19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onsolas"/>
                <a:cs typeface="Consolas"/>
              </a:rPr>
              <a:t>recognizing</a:t>
            </a:r>
            <a:r>
              <a:rPr dirty="0" sz="19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human</a:t>
            </a:r>
            <a:r>
              <a:rPr dirty="0" sz="19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dirty="0" sz="19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within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video</a:t>
            </a:r>
            <a:r>
              <a:rPr dirty="0" sz="1950" spc="-2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content.</a:t>
            </a:r>
            <a:endParaRPr sz="1950">
              <a:latin typeface="Consolas"/>
              <a:cs typeface="Consolas"/>
            </a:endParaRPr>
          </a:p>
          <a:p>
            <a:pPr marL="12700" marR="5080">
              <a:lnSpc>
                <a:spcPct val="100400"/>
              </a:lnSpc>
              <a:spcBef>
                <a:spcPts val="2215"/>
              </a:spcBef>
            </a:pP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dirty="0" sz="195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195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achieved</a:t>
            </a:r>
            <a:r>
              <a:rPr dirty="0" sz="195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dirty="0" sz="19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onsolas"/>
                <a:cs typeface="Consolas"/>
              </a:rPr>
              <a:t>leveraging</a:t>
            </a:r>
            <a:r>
              <a:rPr dirty="0" sz="195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195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onsolas"/>
                <a:cs typeface="Consolas"/>
              </a:rPr>
              <a:t>combination</a:t>
            </a:r>
            <a:r>
              <a:rPr dirty="0" sz="195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195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Consolas"/>
                <a:cs typeface="Consolas"/>
              </a:rPr>
              <a:t>CNN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195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LSTM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onsolas"/>
                <a:cs typeface="Consolas"/>
              </a:rPr>
              <a:t>networks,</a:t>
            </a:r>
            <a:r>
              <a:rPr dirty="0" sz="195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Consolas"/>
                <a:cs typeface="Consolas"/>
              </a:rPr>
              <a:t>specifically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onsolas"/>
                <a:cs typeface="Consolas"/>
              </a:rPr>
              <a:t>employing</a:t>
            </a:r>
            <a:r>
              <a:rPr dirty="0" sz="195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Long-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term</a:t>
            </a:r>
            <a:r>
              <a:rPr dirty="0" sz="19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onsolas"/>
                <a:cs typeface="Consolas"/>
              </a:rPr>
              <a:t>Recurrent</a:t>
            </a:r>
            <a:r>
              <a:rPr dirty="0" sz="19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5">
                <a:solidFill>
                  <a:srgbClr val="FFFFFF"/>
                </a:solidFill>
                <a:latin typeface="Consolas"/>
                <a:cs typeface="Consolas"/>
              </a:rPr>
              <a:t>Convolutional</a:t>
            </a:r>
            <a:r>
              <a:rPr dirty="0" sz="19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Network</a:t>
            </a:r>
            <a:r>
              <a:rPr dirty="0" sz="19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(LRCN) approach.</a:t>
            </a:r>
            <a:endParaRPr sz="19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950">
              <a:latin typeface="Consolas"/>
              <a:cs typeface="Consolas"/>
            </a:endParaRPr>
          </a:p>
          <a:p>
            <a:pPr marL="12700" marR="138430">
              <a:lnSpc>
                <a:spcPts val="2330"/>
              </a:lnSpc>
            </a:pP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project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utilizes</a:t>
            </a:r>
            <a:r>
              <a:rPr dirty="0" sz="1950" spc="-1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45">
                <a:solidFill>
                  <a:srgbClr val="FFFFFF"/>
                </a:solidFill>
                <a:latin typeface="Consolas"/>
                <a:cs typeface="Consolas"/>
              </a:rPr>
              <a:t>UCF-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dirty="0" sz="1950" spc="-1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dataset,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195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widely </a:t>
            </a:r>
            <a:r>
              <a:rPr dirty="0" sz="1950" spc="-20">
                <a:solidFill>
                  <a:srgbClr val="FFFFFF"/>
                </a:solidFill>
                <a:latin typeface="Consolas"/>
                <a:cs typeface="Consolas"/>
              </a:rPr>
              <a:t>recognized</a:t>
            </a:r>
            <a:r>
              <a:rPr dirty="0" sz="19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onsolas"/>
                <a:cs typeface="Consolas"/>
              </a:rPr>
              <a:t>benchmark</a:t>
            </a:r>
            <a:r>
              <a:rPr dirty="0" sz="19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19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human</a:t>
            </a:r>
            <a:r>
              <a:rPr dirty="0" sz="19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action</a:t>
            </a:r>
            <a:r>
              <a:rPr dirty="0" sz="195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recognition.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dirty="0" sz="19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dataset</a:t>
            </a:r>
            <a:r>
              <a:rPr dirty="0" sz="1950" spc="-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contains</a:t>
            </a:r>
            <a:r>
              <a:rPr dirty="0" sz="19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dirty="0" sz="1950" spc="-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onsolas"/>
                <a:cs typeface="Consolas"/>
              </a:rPr>
              <a:t>different</a:t>
            </a:r>
            <a:r>
              <a:rPr dirty="0" sz="195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action </a:t>
            </a:r>
            <a:r>
              <a:rPr dirty="0" sz="1950" spc="-20">
                <a:solidFill>
                  <a:srgbClr val="FFFFFF"/>
                </a:solidFill>
                <a:latin typeface="Consolas"/>
                <a:cs typeface="Consolas"/>
              </a:rPr>
              <a:t>categories,</a:t>
            </a:r>
            <a:r>
              <a:rPr dirty="0" sz="19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each</a:t>
            </a:r>
            <a:r>
              <a:rPr dirty="0" sz="19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20">
                <a:solidFill>
                  <a:srgbClr val="FFFFFF"/>
                </a:solidFill>
                <a:latin typeface="Consolas"/>
                <a:cs typeface="Consolas"/>
              </a:rPr>
              <a:t>represented</a:t>
            </a:r>
            <a:r>
              <a:rPr dirty="0" sz="19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dirty="0" sz="19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multiple</a:t>
            </a:r>
            <a:r>
              <a:rPr dirty="0" sz="1950" spc="-1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onsolas"/>
                <a:cs typeface="Consolas"/>
              </a:rPr>
              <a:t>videos</a:t>
            </a:r>
            <a:endParaRPr sz="1950">
              <a:latin typeface="Consolas"/>
              <a:cs typeface="Consola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2002" y="1064877"/>
            <a:ext cx="16191230" cy="8905240"/>
            <a:chOff x="1422002" y="1064877"/>
            <a:chExt cx="16191230" cy="89052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719" y="2115312"/>
              <a:ext cx="12414504" cy="10698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0719" y="2115312"/>
              <a:ext cx="12262104" cy="89001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063499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975" y="8686800"/>
              <a:ext cx="487680" cy="9448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1768" y="8686800"/>
              <a:ext cx="649223" cy="94488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4455" y="7655413"/>
              <a:ext cx="2420645" cy="385946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939925" y="3510013"/>
            <a:ext cx="9808845" cy="50126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Human</a:t>
            </a:r>
            <a:r>
              <a:rPr dirty="0" sz="2950" spc="-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Activity</a:t>
            </a:r>
            <a:r>
              <a:rPr dirty="0" sz="2950" spc="-2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Consolas"/>
                <a:cs typeface="Consolas"/>
              </a:rPr>
              <a:t>Recognition</a:t>
            </a:r>
            <a:r>
              <a:rPr dirty="0" sz="2950" spc="-2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Consolas"/>
                <a:cs typeface="Consolas"/>
              </a:rPr>
              <a:t>(HAR)</a:t>
            </a:r>
            <a:endParaRPr sz="2950">
              <a:latin typeface="Consolas"/>
              <a:cs typeface="Consolas"/>
            </a:endParaRPr>
          </a:p>
          <a:p>
            <a:pPr marL="12700" marR="2654300">
              <a:lnSpc>
                <a:spcPts val="7200"/>
              </a:lnSpc>
              <a:spcBef>
                <a:spcPts val="775"/>
              </a:spcBef>
            </a:pP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Long</a:t>
            </a:r>
            <a:r>
              <a:rPr dirty="0" sz="2950" spc="-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 spc="-45">
                <a:solidFill>
                  <a:srgbClr val="FFFFFF"/>
                </a:solidFill>
                <a:latin typeface="Consolas"/>
                <a:cs typeface="Consolas"/>
              </a:rPr>
              <a:t>Short-</a:t>
            </a: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Term</a:t>
            </a:r>
            <a:r>
              <a:rPr dirty="0" sz="2950" spc="-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Memory</a:t>
            </a:r>
            <a:r>
              <a:rPr dirty="0" sz="2950" spc="-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Consolas"/>
                <a:cs typeface="Consolas"/>
              </a:rPr>
              <a:t>(LSTM) Convolutional</a:t>
            </a:r>
            <a:r>
              <a:rPr dirty="0" sz="2950" spc="-3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Neural</a:t>
            </a:r>
            <a:r>
              <a:rPr dirty="0" sz="2950" spc="-3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Networks</a:t>
            </a:r>
            <a:r>
              <a:rPr dirty="0" sz="2950" spc="-3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Consolas"/>
                <a:cs typeface="Consolas"/>
              </a:rPr>
              <a:t>(CNN)</a:t>
            </a:r>
            <a:endParaRPr sz="29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dirty="0" sz="2950" spc="-45">
                <a:solidFill>
                  <a:srgbClr val="FFFFFF"/>
                </a:solidFill>
                <a:latin typeface="Consolas"/>
                <a:cs typeface="Consolas"/>
              </a:rPr>
              <a:t>LSTM-</a:t>
            </a: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CNN</a:t>
            </a:r>
            <a:r>
              <a:rPr dirty="0" sz="2950" spc="-2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Model</a:t>
            </a:r>
            <a:r>
              <a:rPr dirty="0" sz="29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r>
              <a:rPr dirty="0" sz="29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Consolas"/>
                <a:cs typeface="Consolas"/>
              </a:rPr>
              <a:t>Preprocessing</a:t>
            </a:r>
            <a:r>
              <a:rPr dirty="0" sz="2950" spc="-2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Model</a:t>
            </a:r>
            <a:r>
              <a:rPr dirty="0" sz="295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Consolas"/>
                <a:cs typeface="Consolas"/>
              </a:rPr>
              <a:t>Training</a:t>
            </a:r>
            <a:endParaRPr sz="2950">
              <a:latin typeface="Consolas"/>
              <a:cs typeface="Consolas"/>
            </a:endParaRPr>
          </a:p>
          <a:p>
            <a:pPr marL="12700" marR="6118860">
              <a:lnSpc>
                <a:spcPts val="7130"/>
              </a:lnSpc>
              <a:spcBef>
                <a:spcPts val="635"/>
              </a:spcBef>
            </a:pP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Evaluation</a:t>
            </a:r>
            <a:r>
              <a:rPr dirty="0" sz="2950" spc="-3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Consolas"/>
                <a:cs typeface="Consolas"/>
              </a:rPr>
              <a:t>Metrics </a:t>
            </a:r>
            <a:r>
              <a:rPr dirty="0" sz="2950" spc="-45">
                <a:solidFill>
                  <a:srgbClr val="FFFFFF"/>
                </a:solidFill>
                <a:latin typeface="Consolas"/>
                <a:cs typeface="Consolas"/>
              </a:rPr>
              <a:t>UCF-</a:t>
            </a:r>
            <a:r>
              <a:rPr dirty="0" sz="295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dirty="0" sz="2950" spc="-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Consolas"/>
                <a:cs typeface="Consolas"/>
              </a:rPr>
              <a:t>Dataset</a:t>
            </a:r>
            <a:endParaRPr sz="29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3117" y="332639"/>
            <a:ext cx="17275175" cy="9620250"/>
            <a:chOff x="753117" y="332639"/>
            <a:chExt cx="17275175" cy="96202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1535" y="1444752"/>
              <a:ext cx="7985759" cy="104241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535" y="1444752"/>
              <a:ext cx="7821167" cy="86258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4478253" y="7244258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507" y="2298103"/>
                  </a:lnTo>
                  <a:lnTo>
                    <a:pt x="3540252" y="2298103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478289" y="7243527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3"/>
                  </a:moveTo>
                  <a:lnTo>
                    <a:pt x="0" y="2298833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3"/>
                  </a:lnTo>
                  <a:lnTo>
                    <a:pt x="1770415" y="2298833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6744" y="8308848"/>
              <a:ext cx="374903" cy="94792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5320" y="8293607"/>
              <a:ext cx="630936" cy="94488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73727" y="8293607"/>
              <a:ext cx="499871" cy="9448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9904" y="7244465"/>
              <a:ext cx="3543300" cy="230505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606677" y="3028988"/>
            <a:ext cx="39344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Dataset</a:t>
            </a:r>
            <a:r>
              <a:rPr dirty="0" sz="30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used:</a:t>
            </a:r>
            <a:r>
              <a:rPr dirty="0" sz="30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Consolas"/>
                <a:cs typeface="Consolas"/>
              </a:rPr>
              <a:t>UCF50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608616" y="3939344"/>
            <a:ext cx="39947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8375" algn="l"/>
                <a:tab pos="2541270" algn="l"/>
              </a:tabLst>
            </a:pPr>
            <a:r>
              <a:rPr dirty="0" sz="3000" spc="-25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3000" spc="-40">
                <a:solidFill>
                  <a:srgbClr val="FFFFFF"/>
                </a:solidFill>
                <a:latin typeface="Consolas"/>
                <a:cs typeface="Consolas"/>
              </a:rPr>
              <a:t>UCF-</a:t>
            </a:r>
            <a:r>
              <a:rPr dirty="0" sz="3000" spc="-25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3000" spc="-30">
                <a:solidFill>
                  <a:srgbClr val="FFFFFF"/>
                </a:solidFill>
                <a:latin typeface="Consolas"/>
                <a:cs typeface="Consolas"/>
              </a:rPr>
              <a:t>dataset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916273" y="3939344"/>
            <a:ext cx="39947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2635" algn="l"/>
                <a:tab pos="1306830" algn="l"/>
              </a:tabLst>
            </a:pPr>
            <a:r>
              <a:rPr dirty="0" sz="3000" spc="-25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3000" spc="-5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3000" spc="-35">
                <a:solidFill>
                  <a:srgbClr val="FFFFFF"/>
                </a:solidFill>
                <a:latin typeface="Consolas"/>
                <a:cs typeface="Consolas"/>
              </a:rPr>
              <a:t>comprehensive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223934" y="3939344"/>
            <a:ext cx="20828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5">
                <a:solidFill>
                  <a:srgbClr val="FFFFFF"/>
                </a:solidFill>
                <a:latin typeface="Consolas"/>
                <a:cs typeface="Consolas"/>
              </a:rPr>
              <a:t>collection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619943" y="3939344"/>
            <a:ext cx="11874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2635" algn="l"/>
              </a:tabLst>
            </a:pPr>
            <a:r>
              <a:rPr dirty="0" sz="3000" spc="-25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3000" spc="-25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endParaRPr sz="3000">
              <a:latin typeface="Consolas"/>
              <a:cs typeface="Consola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608616" y="4396544"/>
            <a:ext cx="12198985" cy="3579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different</a:t>
            </a:r>
            <a:r>
              <a:rPr dirty="0" sz="3000" spc="3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action</a:t>
            </a:r>
            <a:r>
              <a:rPr dirty="0" sz="3000" spc="3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categories,</a:t>
            </a:r>
            <a:r>
              <a:rPr dirty="0" sz="3000" spc="3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each</a:t>
            </a:r>
            <a:r>
              <a:rPr dirty="0" sz="3000" spc="3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represented</a:t>
            </a:r>
            <a:r>
              <a:rPr dirty="0" sz="3000" spc="3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dirty="0" sz="3000" spc="3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Consolas"/>
                <a:cs typeface="Consolas"/>
              </a:rPr>
              <a:t>multiple </a:t>
            </a:r>
            <a:r>
              <a:rPr dirty="0" sz="3000" spc="-10">
                <a:solidFill>
                  <a:srgbClr val="FFFFFF"/>
                </a:solidFill>
                <a:latin typeface="Consolas"/>
                <a:cs typeface="Consolas"/>
              </a:rPr>
              <a:t>videos.</a:t>
            </a:r>
            <a:endParaRPr sz="3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870"/>
              </a:spcBef>
            </a:pPr>
            <a:endParaRPr sz="3000">
              <a:latin typeface="Consolas"/>
              <a:cs typeface="Consolas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dirty="0" sz="300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dataset</a:t>
            </a:r>
            <a:r>
              <a:rPr dirty="0" sz="300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300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used</a:t>
            </a:r>
            <a:r>
              <a:rPr dirty="0" sz="3000" spc="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300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train</a:t>
            </a:r>
            <a:r>
              <a:rPr dirty="0" sz="300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300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test</a:t>
            </a:r>
            <a:r>
              <a:rPr dirty="0" sz="3000" spc="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300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Consolas"/>
                <a:cs typeface="Consolas"/>
              </a:rPr>
              <a:t>LSTM-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CNN</a:t>
            </a:r>
            <a:r>
              <a:rPr dirty="0" sz="3000" spc="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Consolas"/>
                <a:cs typeface="Consolas"/>
              </a:rPr>
              <a:t>model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3000" spc="5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human</a:t>
            </a:r>
            <a:r>
              <a:rPr dirty="0" sz="3000" spc="5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activity</a:t>
            </a:r>
            <a:r>
              <a:rPr dirty="0" sz="3000" spc="5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recognition.</a:t>
            </a:r>
            <a:r>
              <a:rPr dirty="0" sz="3000" spc="5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3000" spc="1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model</a:t>
            </a:r>
            <a:r>
              <a:rPr dirty="0" sz="3000" spc="5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learns</a:t>
            </a:r>
            <a:r>
              <a:rPr dirty="0" sz="3000" spc="5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3000" spc="-25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recognize</a:t>
            </a:r>
            <a:r>
              <a:rPr dirty="0" sz="3000" spc="7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dirty="0" sz="3000" spc="7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dirty="0" sz="3000" spc="7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analyzing</a:t>
            </a:r>
            <a:r>
              <a:rPr dirty="0" sz="3000" spc="-45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3000" spc="7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spatial</a:t>
            </a:r>
            <a:r>
              <a:rPr dirty="0" sz="3000" spc="7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3000" spc="-45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dirty="0" sz="3000" spc="-30">
                <a:solidFill>
                  <a:srgbClr val="FFFFFF"/>
                </a:solidFill>
                <a:latin typeface="Consolas"/>
                <a:cs typeface="Consolas"/>
              </a:rPr>
              <a:t>temporal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features</a:t>
            </a:r>
            <a:r>
              <a:rPr dirty="0" sz="300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extracted</a:t>
            </a:r>
            <a:r>
              <a:rPr dirty="0" sz="300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from</a:t>
            </a:r>
            <a:r>
              <a:rPr dirty="0" sz="300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300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>
                <a:solidFill>
                  <a:srgbClr val="FFFFFF"/>
                </a:solidFill>
                <a:latin typeface="Consolas"/>
                <a:cs typeface="Consolas"/>
              </a:rPr>
              <a:t>video</a:t>
            </a:r>
            <a:r>
              <a:rPr dirty="0" sz="300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Consolas"/>
                <a:cs typeface="Consolas"/>
              </a:rPr>
              <a:t>frames.</a:t>
            </a:r>
            <a:endParaRPr sz="3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 descr="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69161" y="1415281"/>
            <a:ext cx="5114925" cy="6540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/>
              <a:t>Model</a:t>
            </a:r>
            <a:r>
              <a:rPr dirty="0" sz="4100" spc="-270"/>
              <a:t> </a:t>
            </a:r>
            <a:r>
              <a:rPr dirty="0" sz="4100" spc="-10"/>
              <a:t>Architecture</a:t>
            </a:r>
            <a:endParaRPr sz="4100"/>
          </a:p>
        </p:txBody>
      </p: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148590">
              <a:lnSpc>
                <a:spcPct val="148800"/>
              </a:lnSpc>
              <a:spcBef>
                <a:spcPts val="100"/>
              </a:spcBef>
            </a:pPr>
            <a:r>
              <a:rPr dirty="0">
                <a:solidFill>
                  <a:srgbClr val="CE90F7"/>
                </a:solidFill>
              </a:rPr>
              <a:t>LRCN</a:t>
            </a:r>
            <a:r>
              <a:rPr dirty="0" spc="-160">
                <a:solidFill>
                  <a:srgbClr val="CE90F7"/>
                </a:solidFill>
              </a:rPr>
              <a:t> </a:t>
            </a:r>
            <a:r>
              <a:rPr dirty="0">
                <a:solidFill>
                  <a:srgbClr val="CE90F7"/>
                </a:solidFill>
              </a:rPr>
              <a:t>Model</a:t>
            </a:r>
            <a:r>
              <a:rPr dirty="0" spc="-160">
                <a:solidFill>
                  <a:srgbClr val="CE90F7"/>
                </a:solidFill>
              </a:rPr>
              <a:t> </a:t>
            </a:r>
            <a:r>
              <a:rPr dirty="0">
                <a:solidFill>
                  <a:srgbClr val="CE90F7"/>
                </a:solidFill>
              </a:rPr>
              <a:t>Overview</a:t>
            </a:r>
            <a:r>
              <a:rPr dirty="0"/>
              <a:t>:</a:t>
            </a:r>
            <a:r>
              <a:rPr dirty="0" spc="-160"/>
              <a:t> </a:t>
            </a:r>
            <a:r>
              <a:rPr dirty="0"/>
              <a:t>The</a:t>
            </a:r>
            <a:r>
              <a:rPr dirty="0" spc="-160"/>
              <a:t> </a:t>
            </a:r>
            <a:r>
              <a:rPr dirty="0" spc="-30"/>
              <a:t>Long-</a:t>
            </a:r>
            <a:r>
              <a:rPr dirty="0"/>
              <a:t>term</a:t>
            </a:r>
            <a:r>
              <a:rPr dirty="0" spc="-160"/>
              <a:t> </a:t>
            </a:r>
            <a:r>
              <a:rPr dirty="0"/>
              <a:t>Recurrent</a:t>
            </a:r>
            <a:r>
              <a:rPr dirty="0" spc="-160"/>
              <a:t> </a:t>
            </a:r>
            <a:r>
              <a:rPr dirty="0" spc="-10"/>
              <a:t>Convolutional</a:t>
            </a:r>
            <a:r>
              <a:rPr dirty="0" spc="-160"/>
              <a:t> </a:t>
            </a:r>
            <a:r>
              <a:rPr dirty="0"/>
              <a:t>Network</a:t>
            </a:r>
            <a:r>
              <a:rPr dirty="0" spc="-160"/>
              <a:t> </a:t>
            </a:r>
            <a:r>
              <a:rPr dirty="0" spc="-10"/>
              <a:t>(LRCN) </a:t>
            </a:r>
            <a:r>
              <a:rPr dirty="0"/>
              <a:t>combines</a:t>
            </a:r>
            <a:r>
              <a:rPr dirty="0" spc="-175"/>
              <a:t> </a:t>
            </a:r>
            <a:r>
              <a:rPr dirty="0"/>
              <a:t>CNN</a:t>
            </a:r>
            <a:r>
              <a:rPr dirty="0" spc="-160"/>
              <a:t> </a:t>
            </a:r>
            <a:r>
              <a:rPr dirty="0"/>
              <a:t>and</a:t>
            </a:r>
            <a:r>
              <a:rPr dirty="0" spc="-160"/>
              <a:t> </a:t>
            </a:r>
            <a:r>
              <a:rPr dirty="0"/>
              <a:t>LSTM</a:t>
            </a:r>
            <a:r>
              <a:rPr dirty="0" spc="-160"/>
              <a:t> </a:t>
            </a:r>
            <a:r>
              <a:rPr dirty="0"/>
              <a:t>layers</a:t>
            </a:r>
            <a:r>
              <a:rPr dirty="0" spc="-160"/>
              <a:t> </a:t>
            </a:r>
            <a:r>
              <a:rPr dirty="0"/>
              <a:t>for</a:t>
            </a:r>
            <a:r>
              <a:rPr dirty="0" spc="-160"/>
              <a:t> </a:t>
            </a:r>
            <a:r>
              <a:rPr dirty="0" spc="-10"/>
              <a:t>spatiotemporal</a:t>
            </a:r>
            <a:r>
              <a:rPr dirty="0" spc="-160"/>
              <a:t> </a:t>
            </a:r>
            <a:r>
              <a:rPr dirty="0"/>
              <a:t>feature</a:t>
            </a:r>
            <a:r>
              <a:rPr dirty="0" spc="-160"/>
              <a:t> </a:t>
            </a:r>
            <a:r>
              <a:rPr dirty="0"/>
              <a:t>extraction,</a:t>
            </a:r>
            <a:r>
              <a:rPr dirty="0" spc="-160"/>
              <a:t> </a:t>
            </a:r>
            <a:r>
              <a:rPr dirty="0"/>
              <a:t>making</a:t>
            </a:r>
            <a:r>
              <a:rPr dirty="0" spc="-160"/>
              <a:t> </a:t>
            </a:r>
            <a:r>
              <a:rPr dirty="0" spc="-25"/>
              <a:t>it </a:t>
            </a:r>
            <a:r>
              <a:rPr dirty="0"/>
              <a:t>suitable</a:t>
            </a:r>
            <a:r>
              <a:rPr dirty="0" spc="-140"/>
              <a:t> </a:t>
            </a:r>
            <a:r>
              <a:rPr dirty="0"/>
              <a:t>for</a:t>
            </a:r>
            <a:r>
              <a:rPr dirty="0" spc="-135"/>
              <a:t> </a:t>
            </a:r>
            <a:r>
              <a:rPr dirty="0" spc="-30"/>
              <a:t>video-</a:t>
            </a:r>
            <a:r>
              <a:rPr dirty="0"/>
              <a:t>based</a:t>
            </a:r>
            <a:r>
              <a:rPr dirty="0" spc="-140"/>
              <a:t> </a:t>
            </a:r>
            <a:r>
              <a:rPr dirty="0"/>
              <a:t>tasks</a:t>
            </a:r>
            <a:r>
              <a:rPr dirty="0" spc="-135"/>
              <a:t> </a:t>
            </a:r>
            <a:r>
              <a:rPr dirty="0"/>
              <a:t>like</a:t>
            </a:r>
            <a:r>
              <a:rPr dirty="0" spc="-135"/>
              <a:t> </a:t>
            </a:r>
            <a:r>
              <a:rPr dirty="0"/>
              <a:t>action</a:t>
            </a:r>
            <a:r>
              <a:rPr dirty="0" spc="-140"/>
              <a:t> </a:t>
            </a:r>
            <a:r>
              <a:rPr dirty="0" spc="-10"/>
              <a:t>recognition.</a:t>
            </a:r>
          </a:p>
          <a:p>
            <a:pPr marL="12700" marR="581025">
              <a:lnSpc>
                <a:spcPct val="148800"/>
              </a:lnSpc>
            </a:pPr>
            <a:r>
              <a:rPr dirty="0" spc="-10">
                <a:solidFill>
                  <a:srgbClr val="CE90F7"/>
                </a:solidFill>
              </a:rPr>
              <a:t>TimeDistributed</a:t>
            </a:r>
            <a:r>
              <a:rPr dirty="0" spc="-170">
                <a:solidFill>
                  <a:srgbClr val="CE90F7"/>
                </a:solidFill>
              </a:rPr>
              <a:t> </a:t>
            </a:r>
            <a:r>
              <a:rPr dirty="0">
                <a:solidFill>
                  <a:srgbClr val="CE90F7"/>
                </a:solidFill>
              </a:rPr>
              <a:t>Wrapper</a:t>
            </a:r>
            <a:r>
              <a:rPr dirty="0"/>
              <a:t>:</a:t>
            </a:r>
            <a:r>
              <a:rPr dirty="0" spc="-170"/>
              <a:t> </a:t>
            </a:r>
            <a:r>
              <a:rPr dirty="0"/>
              <a:t>Utilizes</a:t>
            </a:r>
            <a:r>
              <a:rPr dirty="0" spc="-170"/>
              <a:t> </a:t>
            </a:r>
            <a:r>
              <a:rPr dirty="0"/>
              <a:t>the</a:t>
            </a:r>
            <a:r>
              <a:rPr dirty="0" spc="-165"/>
              <a:t> </a:t>
            </a:r>
            <a:r>
              <a:rPr dirty="0" spc="-10"/>
              <a:t>TimeDistributed</a:t>
            </a:r>
            <a:r>
              <a:rPr dirty="0" spc="-170"/>
              <a:t> </a:t>
            </a:r>
            <a:r>
              <a:rPr dirty="0"/>
              <a:t>wrapper</a:t>
            </a:r>
            <a:r>
              <a:rPr dirty="0" spc="-170"/>
              <a:t> </a:t>
            </a:r>
            <a:r>
              <a:rPr dirty="0"/>
              <a:t>to</a:t>
            </a:r>
            <a:r>
              <a:rPr dirty="0" spc="-170"/>
              <a:t> </a:t>
            </a:r>
            <a:r>
              <a:rPr dirty="0"/>
              <a:t>apply</a:t>
            </a:r>
            <a:r>
              <a:rPr dirty="0" spc="-165"/>
              <a:t> </a:t>
            </a:r>
            <a:r>
              <a:rPr dirty="0" spc="-25"/>
              <a:t>CNN </a:t>
            </a:r>
            <a:r>
              <a:rPr dirty="0"/>
              <a:t>layers</a:t>
            </a:r>
            <a:r>
              <a:rPr dirty="0" spc="-140"/>
              <a:t> </a:t>
            </a:r>
            <a:r>
              <a:rPr dirty="0"/>
              <a:t>to</a:t>
            </a:r>
            <a:r>
              <a:rPr dirty="0" spc="-135"/>
              <a:t> </a:t>
            </a:r>
            <a:r>
              <a:rPr dirty="0"/>
              <a:t>each</a:t>
            </a:r>
            <a:r>
              <a:rPr dirty="0" spc="-135"/>
              <a:t> </a:t>
            </a:r>
            <a:r>
              <a:rPr dirty="0"/>
              <a:t>frame,</a:t>
            </a:r>
            <a:r>
              <a:rPr dirty="0" spc="-135"/>
              <a:t> </a:t>
            </a:r>
            <a:r>
              <a:rPr dirty="0"/>
              <a:t>enabling</a:t>
            </a:r>
            <a:r>
              <a:rPr dirty="0" spc="-135"/>
              <a:t> </a:t>
            </a:r>
            <a:r>
              <a:rPr dirty="0"/>
              <a:t>the</a:t>
            </a:r>
            <a:r>
              <a:rPr dirty="0" spc="-135"/>
              <a:t> </a:t>
            </a:r>
            <a:r>
              <a:rPr dirty="0"/>
              <a:t>model</a:t>
            </a:r>
            <a:r>
              <a:rPr dirty="0" spc="-135"/>
              <a:t> </a:t>
            </a:r>
            <a:r>
              <a:rPr dirty="0"/>
              <a:t>to</a:t>
            </a:r>
            <a:r>
              <a:rPr dirty="0" spc="-135"/>
              <a:t> </a:t>
            </a:r>
            <a:r>
              <a:rPr dirty="0"/>
              <a:t>process</a:t>
            </a:r>
            <a:r>
              <a:rPr dirty="0" spc="-135"/>
              <a:t> </a:t>
            </a:r>
            <a:r>
              <a:rPr dirty="0"/>
              <a:t>video</a:t>
            </a:r>
            <a:r>
              <a:rPr dirty="0" spc="-135"/>
              <a:t> </a:t>
            </a:r>
            <a:r>
              <a:rPr dirty="0" spc="-10"/>
              <a:t>sequences effectively.</a:t>
            </a:r>
          </a:p>
          <a:p>
            <a:pPr marL="12700" marR="5080">
              <a:lnSpc>
                <a:spcPct val="148800"/>
              </a:lnSpc>
            </a:pPr>
            <a:r>
              <a:rPr dirty="0" spc="-10">
                <a:solidFill>
                  <a:srgbClr val="CE90F7"/>
                </a:solidFill>
              </a:rPr>
              <a:t>Convolutional</a:t>
            </a:r>
            <a:r>
              <a:rPr dirty="0" spc="-185">
                <a:solidFill>
                  <a:srgbClr val="CE90F7"/>
                </a:solidFill>
              </a:rPr>
              <a:t> </a:t>
            </a:r>
            <a:r>
              <a:rPr dirty="0">
                <a:solidFill>
                  <a:srgbClr val="CE90F7"/>
                </a:solidFill>
              </a:rPr>
              <a:t>Layers</a:t>
            </a:r>
            <a:r>
              <a:rPr dirty="0"/>
              <a:t>:</a:t>
            </a:r>
            <a:r>
              <a:rPr dirty="0" spc="-180"/>
              <a:t> </a:t>
            </a:r>
            <a:r>
              <a:rPr dirty="0"/>
              <a:t>Employs</a:t>
            </a:r>
            <a:r>
              <a:rPr dirty="0" spc="-185"/>
              <a:t> </a:t>
            </a:r>
            <a:r>
              <a:rPr dirty="0" spc="-10"/>
              <a:t>convolutional</a:t>
            </a:r>
            <a:r>
              <a:rPr dirty="0" spc="-180"/>
              <a:t> </a:t>
            </a:r>
            <a:r>
              <a:rPr dirty="0"/>
              <a:t>layers</a:t>
            </a:r>
            <a:r>
              <a:rPr dirty="0" spc="-185"/>
              <a:t> </a:t>
            </a:r>
            <a:r>
              <a:rPr dirty="0"/>
              <a:t>for</a:t>
            </a:r>
            <a:r>
              <a:rPr dirty="0" spc="-180"/>
              <a:t> </a:t>
            </a:r>
            <a:r>
              <a:rPr dirty="0"/>
              <a:t>feature</a:t>
            </a:r>
            <a:r>
              <a:rPr dirty="0" spc="-185"/>
              <a:t> </a:t>
            </a:r>
            <a:r>
              <a:rPr dirty="0"/>
              <a:t>extraction</a:t>
            </a:r>
            <a:r>
              <a:rPr dirty="0" spc="-180"/>
              <a:t> </a:t>
            </a:r>
            <a:r>
              <a:rPr dirty="0" spc="-20"/>
              <a:t>from </a:t>
            </a:r>
            <a:r>
              <a:rPr dirty="0"/>
              <a:t>video</a:t>
            </a:r>
            <a:r>
              <a:rPr dirty="0" spc="-165"/>
              <a:t> </a:t>
            </a:r>
            <a:r>
              <a:rPr dirty="0"/>
              <a:t>frames,</a:t>
            </a:r>
            <a:r>
              <a:rPr dirty="0" spc="-160"/>
              <a:t> </a:t>
            </a:r>
            <a:r>
              <a:rPr dirty="0"/>
              <a:t>capturing</a:t>
            </a:r>
            <a:r>
              <a:rPr dirty="0" spc="-160"/>
              <a:t> </a:t>
            </a:r>
            <a:r>
              <a:rPr dirty="0"/>
              <a:t>spatial</a:t>
            </a:r>
            <a:r>
              <a:rPr dirty="0" spc="-160"/>
              <a:t> </a:t>
            </a:r>
            <a:r>
              <a:rPr dirty="0"/>
              <a:t>patterns</a:t>
            </a:r>
            <a:r>
              <a:rPr dirty="0" spc="-160"/>
              <a:t> </a:t>
            </a:r>
            <a:r>
              <a:rPr dirty="0"/>
              <a:t>that</a:t>
            </a:r>
            <a:r>
              <a:rPr dirty="0" spc="-160"/>
              <a:t> </a:t>
            </a:r>
            <a:r>
              <a:rPr dirty="0"/>
              <a:t>are</a:t>
            </a:r>
            <a:r>
              <a:rPr dirty="0" spc="-160"/>
              <a:t> </a:t>
            </a:r>
            <a:r>
              <a:rPr dirty="0"/>
              <a:t>crucial</a:t>
            </a:r>
            <a:r>
              <a:rPr dirty="0" spc="-160"/>
              <a:t> </a:t>
            </a:r>
            <a:r>
              <a:rPr dirty="0"/>
              <a:t>for</a:t>
            </a:r>
            <a:r>
              <a:rPr dirty="0" spc="-160"/>
              <a:t> </a:t>
            </a:r>
            <a:r>
              <a:rPr dirty="0" spc="-10"/>
              <a:t>action recognition.</a:t>
            </a:r>
          </a:p>
          <a:p>
            <a:pPr marL="12700" marR="581025">
              <a:lnSpc>
                <a:spcPct val="147300"/>
              </a:lnSpc>
              <a:spcBef>
                <a:spcPts val="35"/>
              </a:spcBef>
            </a:pPr>
            <a:r>
              <a:rPr dirty="0">
                <a:solidFill>
                  <a:srgbClr val="CE90F7"/>
                </a:solidFill>
              </a:rPr>
              <a:t>LSTM</a:t>
            </a:r>
            <a:r>
              <a:rPr dirty="0" spc="-145">
                <a:solidFill>
                  <a:srgbClr val="CE90F7"/>
                </a:solidFill>
              </a:rPr>
              <a:t> </a:t>
            </a:r>
            <a:r>
              <a:rPr dirty="0">
                <a:solidFill>
                  <a:srgbClr val="CE90F7"/>
                </a:solidFill>
              </a:rPr>
              <a:t>for</a:t>
            </a:r>
            <a:r>
              <a:rPr dirty="0" spc="-140">
                <a:solidFill>
                  <a:srgbClr val="CE90F7"/>
                </a:solidFill>
              </a:rPr>
              <a:t> </a:t>
            </a:r>
            <a:r>
              <a:rPr dirty="0">
                <a:solidFill>
                  <a:srgbClr val="CE90F7"/>
                </a:solidFill>
              </a:rPr>
              <a:t>Temporal</a:t>
            </a:r>
            <a:r>
              <a:rPr dirty="0" spc="-145">
                <a:solidFill>
                  <a:srgbClr val="CE90F7"/>
                </a:solidFill>
              </a:rPr>
              <a:t> </a:t>
            </a:r>
            <a:r>
              <a:rPr dirty="0">
                <a:solidFill>
                  <a:srgbClr val="CE90F7"/>
                </a:solidFill>
              </a:rPr>
              <a:t>Modeling</a:t>
            </a:r>
            <a:r>
              <a:rPr dirty="0"/>
              <a:t>:</a:t>
            </a:r>
            <a:r>
              <a:rPr dirty="0" spc="-140"/>
              <a:t> </a:t>
            </a:r>
            <a:r>
              <a:rPr dirty="0" spc="-10"/>
              <a:t>Incorporates</a:t>
            </a:r>
            <a:r>
              <a:rPr dirty="0" spc="-140"/>
              <a:t> </a:t>
            </a:r>
            <a:r>
              <a:rPr dirty="0"/>
              <a:t>LSTM</a:t>
            </a:r>
            <a:r>
              <a:rPr dirty="0" spc="-145"/>
              <a:t> </a:t>
            </a:r>
            <a:r>
              <a:rPr dirty="0"/>
              <a:t>layers</a:t>
            </a:r>
            <a:r>
              <a:rPr dirty="0" spc="-140"/>
              <a:t> </a:t>
            </a:r>
            <a:r>
              <a:rPr dirty="0"/>
              <a:t>to</a:t>
            </a:r>
            <a:r>
              <a:rPr dirty="0" spc="-140"/>
              <a:t> </a:t>
            </a:r>
            <a:r>
              <a:rPr dirty="0"/>
              <a:t>model</a:t>
            </a:r>
            <a:r>
              <a:rPr dirty="0" spc="-145"/>
              <a:t> </a:t>
            </a:r>
            <a:r>
              <a:rPr dirty="0"/>
              <a:t>the</a:t>
            </a:r>
            <a:r>
              <a:rPr dirty="0" spc="-140"/>
              <a:t> </a:t>
            </a:r>
            <a:r>
              <a:rPr dirty="0" spc="-10"/>
              <a:t>temporal </a:t>
            </a:r>
            <a:r>
              <a:rPr dirty="0"/>
              <a:t>sequence</a:t>
            </a:r>
            <a:r>
              <a:rPr dirty="0" spc="-160"/>
              <a:t> </a:t>
            </a:r>
            <a:r>
              <a:rPr dirty="0"/>
              <a:t>of</a:t>
            </a:r>
            <a:r>
              <a:rPr dirty="0" spc="-155"/>
              <a:t> </a:t>
            </a:r>
            <a:r>
              <a:rPr dirty="0"/>
              <a:t>actions,</a:t>
            </a:r>
            <a:r>
              <a:rPr dirty="0" spc="-155"/>
              <a:t> </a:t>
            </a:r>
            <a:r>
              <a:rPr dirty="0"/>
              <a:t>allowing</a:t>
            </a:r>
            <a:r>
              <a:rPr dirty="0" spc="-155"/>
              <a:t> </a:t>
            </a:r>
            <a:r>
              <a:rPr dirty="0"/>
              <a:t>the</a:t>
            </a:r>
            <a:r>
              <a:rPr dirty="0" spc="-160"/>
              <a:t> </a:t>
            </a:r>
            <a:r>
              <a:rPr dirty="0"/>
              <a:t>model</a:t>
            </a:r>
            <a:r>
              <a:rPr dirty="0" spc="-155"/>
              <a:t> </a:t>
            </a:r>
            <a:r>
              <a:rPr dirty="0"/>
              <a:t>to</a:t>
            </a:r>
            <a:r>
              <a:rPr dirty="0" spc="-155"/>
              <a:t> </a:t>
            </a:r>
            <a:r>
              <a:rPr dirty="0"/>
              <a:t>understand</a:t>
            </a:r>
            <a:r>
              <a:rPr dirty="0" spc="-155"/>
              <a:t> </a:t>
            </a:r>
            <a:r>
              <a:rPr dirty="0"/>
              <a:t>the</a:t>
            </a:r>
            <a:r>
              <a:rPr dirty="0" spc="-155"/>
              <a:t> </a:t>
            </a:r>
            <a:r>
              <a:rPr dirty="0"/>
              <a:t>dynamics</a:t>
            </a:r>
            <a:r>
              <a:rPr dirty="0" spc="-160"/>
              <a:t> </a:t>
            </a:r>
            <a:r>
              <a:rPr dirty="0" spc="-25"/>
              <a:t>and </a:t>
            </a:r>
            <a:r>
              <a:rPr dirty="0"/>
              <a:t>progression</a:t>
            </a:r>
            <a:r>
              <a:rPr dirty="0" spc="-165"/>
              <a:t> </a:t>
            </a:r>
            <a:r>
              <a:rPr dirty="0"/>
              <a:t>of</a:t>
            </a:r>
            <a:r>
              <a:rPr dirty="0" spc="-165"/>
              <a:t> </a:t>
            </a:r>
            <a:r>
              <a:rPr dirty="0"/>
              <a:t>actions</a:t>
            </a:r>
            <a:r>
              <a:rPr dirty="0" spc="-160"/>
              <a:t> </a:t>
            </a:r>
            <a:r>
              <a:rPr dirty="0"/>
              <a:t>over</a:t>
            </a:r>
            <a:r>
              <a:rPr dirty="0" spc="-165"/>
              <a:t> </a:t>
            </a:r>
            <a:r>
              <a:rPr dirty="0" spc="-10"/>
              <a:t>time.</a:t>
            </a:r>
          </a:p>
          <a:p>
            <a:pPr marL="12700" marR="5080">
              <a:lnSpc>
                <a:spcPct val="148800"/>
              </a:lnSpc>
              <a:spcBef>
                <a:spcPts val="5"/>
              </a:spcBef>
            </a:pPr>
            <a:r>
              <a:rPr dirty="0">
                <a:solidFill>
                  <a:srgbClr val="CE90F7"/>
                </a:solidFill>
              </a:rPr>
              <a:t>Dense</a:t>
            </a:r>
            <a:r>
              <a:rPr dirty="0" spc="-150">
                <a:solidFill>
                  <a:srgbClr val="CE90F7"/>
                </a:solidFill>
              </a:rPr>
              <a:t> </a:t>
            </a:r>
            <a:r>
              <a:rPr dirty="0">
                <a:solidFill>
                  <a:srgbClr val="CE90F7"/>
                </a:solidFill>
              </a:rPr>
              <a:t>Layer</a:t>
            </a:r>
            <a:r>
              <a:rPr dirty="0" spc="-145">
                <a:solidFill>
                  <a:srgbClr val="CE90F7"/>
                </a:solidFill>
              </a:rPr>
              <a:t> </a:t>
            </a:r>
            <a:r>
              <a:rPr dirty="0">
                <a:solidFill>
                  <a:srgbClr val="CE90F7"/>
                </a:solidFill>
              </a:rPr>
              <a:t>for</a:t>
            </a:r>
            <a:r>
              <a:rPr dirty="0" spc="-145">
                <a:solidFill>
                  <a:srgbClr val="CE90F7"/>
                </a:solidFill>
              </a:rPr>
              <a:t> </a:t>
            </a:r>
            <a:r>
              <a:rPr dirty="0" spc="-10">
                <a:solidFill>
                  <a:srgbClr val="CE90F7"/>
                </a:solidFill>
              </a:rPr>
              <a:t>Classification</a:t>
            </a:r>
            <a:r>
              <a:rPr dirty="0" spc="-10"/>
              <a:t>:</a:t>
            </a:r>
            <a:r>
              <a:rPr dirty="0" spc="-145"/>
              <a:t> </a:t>
            </a:r>
            <a:r>
              <a:rPr dirty="0"/>
              <a:t>Concludes</a:t>
            </a:r>
            <a:r>
              <a:rPr dirty="0" spc="-145"/>
              <a:t> </a:t>
            </a:r>
            <a:r>
              <a:rPr dirty="0"/>
              <a:t>with</a:t>
            </a:r>
            <a:r>
              <a:rPr dirty="0" spc="-145"/>
              <a:t> </a:t>
            </a:r>
            <a:r>
              <a:rPr dirty="0"/>
              <a:t>a</a:t>
            </a:r>
            <a:r>
              <a:rPr dirty="0" spc="-145"/>
              <a:t> </a:t>
            </a:r>
            <a:r>
              <a:rPr dirty="0"/>
              <a:t>dense</a:t>
            </a:r>
            <a:r>
              <a:rPr dirty="0" spc="-145"/>
              <a:t> </a:t>
            </a:r>
            <a:r>
              <a:rPr dirty="0"/>
              <a:t>layer</a:t>
            </a:r>
            <a:r>
              <a:rPr dirty="0" spc="-145"/>
              <a:t> </a:t>
            </a:r>
            <a:r>
              <a:rPr dirty="0"/>
              <a:t>that</a:t>
            </a:r>
            <a:r>
              <a:rPr dirty="0" spc="-145"/>
              <a:t> </a:t>
            </a:r>
            <a:r>
              <a:rPr dirty="0"/>
              <a:t>performs</a:t>
            </a:r>
            <a:r>
              <a:rPr dirty="0" spc="-145"/>
              <a:t> </a:t>
            </a:r>
            <a:r>
              <a:rPr dirty="0" spc="-25"/>
              <a:t>the </a:t>
            </a:r>
            <a:r>
              <a:rPr dirty="0"/>
              <a:t>final</a:t>
            </a:r>
            <a:r>
              <a:rPr dirty="0" spc="-155"/>
              <a:t> </a:t>
            </a:r>
            <a:r>
              <a:rPr dirty="0" spc="-10"/>
              <a:t>classification,</a:t>
            </a:r>
            <a:r>
              <a:rPr dirty="0" spc="-155"/>
              <a:t> </a:t>
            </a:r>
            <a:r>
              <a:rPr dirty="0"/>
              <a:t>predicting</a:t>
            </a:r>
            <a:r>
              <a:rPr dirty="0" spc="-155"/>
              <a:t> </a:t>
            </a:r>
            <a:r>
              <a:rPr dirty="0"/>
              <a:t>the</a:t>
            </a:r>
            <a:r>
              <a:rPr dirty="0" spc="-155"/>
              <a:t> </a:t>
            </a:r>
            <a:r>
              <a:rPr dirty="0"/>
              <a:t>action</a:t>
            </a:r>
            <a:r>
              <a:rPr dirty="0" spc="-150"/>
              <a:t> </a:t>
            </a:r>
            <a:r>
              <a:rPr dirty="0"/>
              <a:t>category</a:t>
            </a:r>
            <a:r>
              <a:rPr dirty="0" spc="-155"/>
              <a:t> </a:t>
            </a:r>
            <a:r>
              <a:rPr dirty="0"/>
              <a:t>based</a:t>
            </a:r>
            <a:r>
              <a:rPr dirty="0" spc="-155"/>
              <a:t> </a:t>
            </a:r>
            <a:r>
              <a:rPr dirty="0"/>
              <a:t>on</a:t>
            </a:r>
            <a:r>
              <a:rPr dirty="0" spc="-155"/>
              <a:t> </a:t>
            </a:r>
            <a:r>
              <a:rPr dirty="0"/>
              <a:t>the</a:t>
            </a:r>
            <a:r>
              <a:rPr dirty="0" spc="-155"/>
              <a:t> </a:t>
            </a:r>
            <a:r>
              <a:rPr dirty="0" spc="-10"/>
              <a:t>extracted </a:t>
            </a:r>
            <a:r>
              <a:rPr dirty="0"/>
              <a:t>features</a:t>
            </a:r>
            <a:r>
              <a:rPr dirty="0" spc="-175"/>
              <a:t> </a:t>
            </a:r>
            <a:r>
              <a:rPr dirty="0"/>
              <a:t>and</a:t>
            </a:r>
            <a:r>
              <a:rPr dirty="0" spc="-170"/>
              <a:t> </a:t>
            </a:r>
            <a:r>
              <a:rPr dirty="0"/>
              <a:t>temporal</a:t>
            </a:r>
            <a:r>
              <a:rPr dirty="0" spc="-170"/>
              <a:t> </a:t>
            </a:r>
            <a:r>
              <a:rPr dirty="0" spc="-10"/>
              <a:t>information.</a:t>
            </a:r>
          </a:p>
        </p:txBody>
      </p:sp>
      <p:grpSp>
        <p:nvGrpSpPr>
          <p:cNvPr id="10" name="object 10" descr=""/>
          <p:cNvGrpSpPr/>
          <p:nvPr/>
        </p:nvGrpSpPr>
        <p:grpSpPr>
          <a:xfrm>
            <a:off x="13420382" y="6625449"/>
            <a:ext cx="4426585" cy="2485390"/>
            <a:chOff x="13420382" y="6625449"/>
            <a:chExt cx="4426585" cy="2485390"/>
          </a:xfrm>
        </p:grpSpPr>
        <p:sp>
          <p:nvSpPr>
            <p:cNvPr id="11" name="object 11" descr=""/>
            <p:cNvSpPr/>
            <p:nvPr/>
          </p:nvSpPr>
          <p:spPr>
            <a:xfrm>
              <a:off x="13429742" y="6636981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78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31" y="2464475"/>
                  </a:lnTo>
                  <a:lnTo>
                    <a:pt x="4407789" y="2464475"/>
                  </a:lnTo>
                  <a:lnTo>
                    <a:pt x="440778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429742" y="6636983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831" y="2464474"/>
                  </a:moveTo>
                  <a:lnTo>
                    <a:pt x="0" y="2464474"/>
                  </a:lnTo>
                  <a:lnTo>
                    <a:pt x="0" y="0"/>
                  </a:lnTo>
                  <a:lnTo>
                    <a:pt x="4407662" y="0"/>
                  </a:lnTo>
                  <a:lnTo>
                    <a:pt x="4407662" y="2464474"/>
                  </a:lnTo>
                  <a:lnTo>
                    <a:pt x="2203831" y="2464474"/>
                  </a:lnTo>
                  <a:close/>
                </a:path>
                <a:path w="4408169" h="2465070">
                  <a:moveTo>
                    <a:pt x="2203831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662" y="0"/>
                  </a:lnTo>
                  <a:lnTo>
                    <a:pt x="4407662" y="742299"/>
                  </a:lnTo>
                  <a:lnTo>
                    <a:pt x="2203831" y="742299"/>
                  </a:lnTo>
                  <a:close/>
                </a:path>
                <a:path w="4408169" h="2465070">
                  <a:moveTo>
                    <a:pt x="3883533" y="225347"/>
                  </a:moveTo>
                  <a:lnTo>
                    <a:pt x="4108831" y="450708"/>
                  </a:lnTo>
                </a:path>
                <a:path w="4408169" h="2465070">
                  <a:moveTo>
                    <a:pt x="4108196" y="225347"/>
                  </a:moveTo>
                  <a:lnTo>
                    <a:pt x="3882771" y="450708"/>
                  </a:lnTo>
                </a:path>
                <a:path w="4408169" h="2465070">
                  <a:moveTo>
                    <a:pt x="2812161" y="336942"/>
                  </a:moveTo>
                  <a:lnTo>
                    <a:pt x="3131820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345" y="449984"/>
                  </a:lnTo>
                  <a:lnTo>
                    <a:pt x="3395345" y="225347"/>
                  </a:lnTo>
                  <a:lnTo>
                    <a:pt x="3620008" y="225347"/>
                  </a:lnTo>
                  <a:lnTo>
                    <a:pt x="3620008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2031" y="7766304"/>
              <a:ext cx="518159" cy="94792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5471" y="7766304"/>
              <a:ext cx="460248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3463" y="7766304"/>
              <a:ext cx="886967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10303" y="7763256"/>
              <a:ext cx="554736" cy="95402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36346" y="6625449"/>
              <a:ext cx="4410075" cy="2484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95" y="1374648"/>
              <a:ext cx="4163568" cy="73456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7695" y="1374648"/>
              <a:ext cx="4041648" cy="61264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6728459" y="2533301"/>
            <a:ext cx="8790305" cy="51644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47370" marR="183515" indent="-535305">
              <a:lnSpc>
                <a:spcPct val="100200"/>
              </a:lnSpc>
              <a:spcBef>
                <a:spcPts val="85"/>
              </a:spcBef>
              <a:buClr>
                <a:srgbClr val="FFFFFF"/>
              </a:buClr>
              <a:buAutoNum type="arabicPeriod"/>
              <a:tabLst>
                <a:tab pos="549275" algn="l"/>
              </a:tabLst>
            </a:pPr>
            <a:r>
              <a:rPr dirty="0" sz="2600">
                <a:solidFill>
                  <a:srgbClr val="CE90F7"/>
                </a:solidFill>
                <a:latin typeface="Consolas"/>
                <a:cs typeface="Consolas"/>
              </a:rPr>
              <a:t>Model</a:t>
            </a:r>
            <a:r>
              <a:rPr dirty="0" sz="2600" spc="-150">
                <a:solidFill>
                  <a:srgbClr val="CE90F7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CE90F7"/>
                </a:solidFill>
                <a:latin typeface="Consolas"/>
                <a:cs typeface="Consolas"/>
              </a:rPr>
              <a:t>Compilation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26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6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Consolas"/>
                <a:cs typeface="Consolas"/>
              </a:rPr>
              <a:t>LSTM-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CNN</a:t>
            </a:r>
            <a:r>
              <a:rPr dirty="0" sz="26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model</a:t>
            </a:r>
            <a:r>
              <a:rPr dirty="0" sz="26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nsolas"/>
                <a:cs typeface="Consolas"/>
              </a:rPr>
              <a:t>is </a:t>
            </a:r>
            <a:r>
              <a:rPr dirty="0" sz="2600" spc="-25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compiled</a:t>
            </a:r>
            <a:r>
              <a:rPr dirty="0" sz="26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260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60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Adam</a:t>
            </a:r>
            <a:r>
              <a:rPr dirty="0" sz="26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optimizer,</a:t>
            </a:r>
            <a:r>
              <a:rPr dirty="0" sz="260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nsolas"/>
                <a:cs typeface="Consolas"/>
              </a:rPr>
              <a:t>categorical </a:t>
            </a:r>
            <a:r>
              <a:rPr dirty="0" sz="2600" spc="-1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600" spc="-30">
                <a:solidFill>
                  <a:srgbClr val="FFFFFF"/>
                </a:solidFill>
                <a:latin typeface="Consolas"/>
                <a:cs typeface="Consolas"/>
              </a:rPr>
              <a:t>cross-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entropy</a:t>
            </a:r>
            <a:r>
              <a:rPr dirty="0" sz="26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as</a:t>
            </a:r>
            <a:r>
              <a:rPr dirty="0" sz="26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6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loss</a:t>
            </a:r>
            <a:r>
              <a:rPr dirty="0" sz="26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function,</a:t>
            </a:r>
            <a:r>
              <a:rPr dirty="0" sz="2600" spc="-13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nsolas"/>
                <a:cs typeface="Consolas"/>
              </a:rPr>
              <a:t>and </a:t>
            </a:r>
            <a:r>
              <a:rPr dirty="0" sz="2600" spc="-25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accuracy</a:t>
            </a:r>
            <a:r>
              <a:rPr dirty="0" sz="260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as</a:t>
            </a:r>
            <a:r>
              <a:rPr dirty="0" sz="260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600" spc="-1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nsolas"/>
                <a:cs typeface="Consolas"/>
              </a:rPr>
              <a:t>metric.</a:t>
            </a:r>
            <a:endParaRPr sz="2600">
              <a:latin typeface="Consolas"/>
              <a:cs typeface="Consolas"/>
            </a:endParaRPr>
          </a:p>
          <a:p>
            <a:pPr marL="548005" indent="-535305">
              <a:lnSpc>
                <a:spcPts val="3075"/>
              </a:lnSpc>
              <a:buClr>
                <a:srgbClr val="FFFFFF"/>
              </a:buClr>
              <a:buAutoNum type="arabicPeriod"/>
              <a:tabLst>
                <a:tab pos="548005" algn="l"/>
              </a:tabLst>
            </a:pPr>
            <a:r>
              <a:rPr dirty="0" sz="2600">
                <a:solidFill>
                  <a:srgbClr val="CE90F7"/>
                </a:solidFill>
                <a:latin typeface="Consolas"/>
                <a:cs typeface="Consolas"/>
              </a:rPr>
              <a:t>Early</a:t>
            </a:r>
            <a:r>
              <a:rPr dirty="0" sz="2600" spc="-195">
                <a:solidFill>
                  <a:srgbClr val="CE90F7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CE90F7"/>
                </a:solidFill>
                <a:latin typeface="Consolas"/>
                <a:cs typeface="Consolas"/>
              </a:rPr>
              <a:t>Stopping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260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dirty="0" sz="260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EarlyStopping</a:t>
            </a:r>
            <a:r>
              <a:rPr dirty="0" sz="260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callback</a:t>
            </a:r>
            <a:r>
              <a:rPr dirty="0" sz="26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endParaRPr sz="2600">
              <a:latin typeface="Consolas"/>
              <a:cs typeface="Consolas"/>
            </a:endParaRPr>
          </a:p>
          <a:p>
            <a:pPr marL="549275" marR="5080">
              <a:lnSpc>
                <a:spcPts val="3080"/>
              </a:lnSpc>
              <a:spcBef>
                <a:spcPts val="170"/>
              </a:spcBef>
            </a:pP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used</a:t>
            </a:r>
            <a:r>
              <a:rPr dirty="0" sz="26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60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halt</a:t>
            </a:r>
            <a:r>
              <a:rPr dirty="0" sz="26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training</a:t>
            </a:r>
            <a:r>
              <a:rPr dirty="0" sz="260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when</a:t>
            </a:r>
            <a:r>
              <a:rPr dirty="0" sz="26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600" spc="-1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validation</a:t>
            </a:r>
            <a:r>
              <a:rPr dirty="0" sz="2600" spc="-14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Consolas"/>
                <a:cs typeface="Consolas"/>
              </a:rPr>
              <a:t>loss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stops</a:t>
            </a:r>
            <a:r>
              <a:rPr dirty="0" sz="2600" spc="-2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improving,</a:t>
            </a:r>
            <a:r>
              <a:rPr dirty="0" sz="260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preventing</a:t>
            </a:r>
            <a:r>
              <a:rPr dirty="0" sz="260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nsolas"/>
                <a:cs typeface="Consolas"/>
              </a:rPr>
              <a:t>overfitting.</a:t>
            </a:r>
            <a:endParaRPr sz="2600">
              <a:latin typeface="Consolas"/>
              <a:cs typeface="Consolas"/>
            </a:endParaRPr>
          </a:p>
          <a:p>
            <a:pPr marL="548005" indent="-535305">
              <a:lnSpc>
                <a:spcPts val="3025"/>
              </a:lnSpc>
              <a:buClr>
                <a:srgbClr val="FFFFFF"/>
              </a:buClr>
              <a:buAutoNum type="arabicPeriod" startAt="3"/>
              <a:tabLst>
                <a:tab pos="548005" algn="l"/>
              </a:tabLst>
            </a:pPr>
            <a:r>
              <a:rPr dirty="0" sz="2600">
                <a:solidFill>
                  <a:srgbClr val="CE90F7"/>
                </a:solidFill>
                <a:latin typeface="Consolas"/>
                <a:cs typeface="Consolas"/>
              </a:rPr>
              <a:t>Training</a:t>
            </a:r>
            <a:r>
              <a:rPr dirty="0" sz="2600" spc="-165">
                <a:solidFill>
                  <a:srgbClr val="CE90F7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CE90F7"/>
                </a:solidFill>
                <a:latin typeface="Consolas"/>
                <a:cs typeface="Consolas"/>
              </a:rPr>
              <a:t>Parameters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26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6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model</a:t>
            </a:r>
            <a:r>
              <a:rPr dirty="0" sz="26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2600" spc="-1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trained</a:t>
            </a:r>
            <a:r>
              <a:rPr dirty="0" sz="260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endParaRPr sz="2600">
              <a:latin typeface="Consolas"/>
              <a:cs typeface="Consolas"/>
            </a:endParaRPr>
          </a:p>
          <a:p>
            <a:pPr marL="549275" marR="5080">
              <a:lnSpc>
                <a:spcPts val="3150"/>
              </a:lnSpc>
              <a:spcBef>
                <a:spcPts val="55"/>
              </a:spcBef>
            </a:pP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dirty="0" sz="26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epochs</a:t>
            </a:r>
            <a:r>
              <a:rPr dirty="0" sz="26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dirty="0" sz="26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6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batch</a:t>
            </a:r>
            <a:r>
              <a:rPr dirty="0" sz="26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size</a:t>
            </a:r>
            <a:r>
              <a:rPr dirty="0" sz="26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26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8,</a:t>
            </a:r>
            <a:r>
              <a:rPr dirty="0" sz="26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using</a:t>
            </a:r>
            <a:r>
              <a:rPr dirty="0" sz="26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20%</a:t>
            </a:r>
            <a:r>
              <a:rPr dirty="0" sz="26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nsolas"/>
                <a:cs typeface="Consolas"/>
              </a:rPr>
              <a:t>of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6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data</a:t>
            </a:r>
            <a:r>
              <a:rPr dirty="0" sz="26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dirty="0" sz="2600" spc="-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nsolas"/>
                <a:cs typeface="Consolas"/>
              </a:rPr>
              <a:t>validation.</a:t>
            </a:r>
            <a:endParaRPr sz="2600">
              <a:latin typeface="Consolas"/>
              <a:cs typeface="Consolas"/>
            </a:endParaRPr>
          </a:p>
          <a:p>
            <a:pPr marL="548005" indent="-535305">
              <a:lnSpc>
                <a:spcPts val="2965"/>
              </a:lnSpc>
              <a:buClr>
                <a:srgbClr val="FFFFFF"/>
              </a:buClr>
              <a:buAutoNum type="arabicPeriod" startAt="4"/>
              <a:tabLst>
                <a:tab pos="548005" algn="l"/>
              </a:tabLst>
            </a:pPr>
            <a:r>
              <a:rPr dirty="0" sz="2600">
                <a:solidFill>
                  <a:srgbClr val="CE90F7"/>
                </a:solidFill>
                <a:latin typeface="Consolas"/>
                <a:cs typeface="Consolas"/>
              </a:rPr>
              <a:t>Data</a:t>
            </a:r>
            <a:r>
              <a:rPr dirty="0" sz="2600" spc="-150">
                <a:solidFill>
                  <a:srgbClr val="CE90F7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CE90F7"/>
                </a:solidFill>
                <a:latin typeface="Consolas"/>
                <a:cs typeface="Consolas"/>
              </a:rPr>
              <a:t>Preparation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26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6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30">
                <a:solidFill>
                  <a:srgbClr val="FFFFFF"/>
                </a:solidFill>
                <a:latin typeface="Consolas"/>
                <a:cs typeface="Consolas"/>
              </a:rPr>
              <a:t>UCF-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dirty="0" sz="2600" spc="-1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dataset</a:t>
            </a:r>
            <a:r>
              <a:rPr dirty="0" sz="26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endParaRPr sz="2600">
              <a:latin typeface="Consolas"/>
              <a:cs typeface="Consolas"/>
            </a:endParaRPr>
          </a:p>
          <a:p>
            <a:pPr marL="549275" marR="362585">
              <a:lnSpc>
                <a:spcPts val="3080"/>
              </a:lnSpc>
              <a:spcBef>
                <a:spcPts val="165"/>
              </a:spcBef>
            </a:pP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preprocessed</a:t>
            </a:r>
            <a:r>
              <a:rPr dirty="0" sz="260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dirty="0" sz="260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extract</a:t>
            </a:r>
            <a:r>
              <a:rPr dirty="0" sz="260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frames,</a:t>
            </a:r>
            <a:r>
              <a:rPr dirty="0" sz="260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resize</a:t>
            </a:r>
            <a:r>
              <a:rPr dirty="0" sz="260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nsolas"/>
                <a:cs typeface="Consolas"/>
              </a:rPr>
              <a:t>them,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60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normalize</a:t>
            </a:r>
            <a:r>
              <a:rPr dirty="0" sz="2600" spc="-15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FFFFF"/>
                </a:solidFill>
                <a:latin typeface="Consolas"/>
                <a:cs typeface="Consolas"/>
              </a:rPr>
              <a:t>pixel</a:t>
            </a:r>
            <a:r>
              <a:rPr dirty="0" sz="2600" spc="-1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onsolas"/>
                <a:cs typeface="Consolas"/>
              </a:rPr>
              <a:t>values.</a:t>
            </a:r>
            <a:endParaRPr sz="2600">
              <a:latin typeface="Consolas"/>
              <a:cs typeface="Consola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376984" y="3495344"/>
            <a:ext cx="16650969" cy="6284595"/>
            <a:chOff x="1376984" y="3495344"/>
            <a:chExt cx="16650969" cy="628459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6984" y="3495344"/>
              <a:ext cx="4838699" cy="47720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4478254" y="747201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18"/>
                  </a:lnTo>
                  <a:lnTo>
                    <a:pt x="1770507" y="2298118"/>
                  </a:lnTo>
                  <a:lnTo>
                    <a:pt x="3540252" y="2298118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478289" y="747131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7"/>
                  </a:moveTo>
                  <a:lnTo>
                    <a:pt x="0" y="2298827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7"/>
                  </a:lnTo>
                  <a:lnTo>
                    <a:pt x="1770415" y="2298827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174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96744" y="8537448"/>
              <a:ext cx="374903" cy="944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95320" y="8522208"/>
              <a:ext cx="630936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3727" y="8522208"/>
              <a:ext cx="499871" cy="9448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79905" y="7472241"/>
              <a:ext cx="3543300" cy="2305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527" y="4724400"/>
              <a:ext cx="5023104" cy="70713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6527" y="4724400"/>
              <a:ext cx="4861560" cy="630936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166515" y="5949200"/>
            <a:ext cx="11398250" cy="78359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dirty="0" sz="2450">
                <a:solidFill>
                  <a:srgbClr val="CE90F7"/>
                </a:solidFill>
                <a:latin typeface="Consolas"/>
                <a:cs typeface="Consolas"/>
              </a:rPr>
              <a:t>Performance</a:t>
            </a:r>
            <a:r>
              <a:rPr dirty="0" sz="2450" spc="-114">
                <a:solidFill>
                  <a:srgbClr val="CE90F7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CE90F7"/>
                </a:solidFill>
                <a:latin typeface="Consolas"/>
                <a:cs typeface="Consolas"/>
              </a:rPr>
              <a:t>Metrics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245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45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model's</a:t>
            </a:r>
            <a:r>
              <a:rPr dirty="0" sz="245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performance</a:t>
            </a:r>
            <a:r>
              <a:rPr dirty="0" sz="245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dirty="0" sz="245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evaluated</a:t>
            </a:r>
            <a:r>
              <a:rPr dirty="0" sz="245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Consolas"/>
                <a:cs typeface="Consolas"/>
              </a:rPr>
              <a:t>using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accuracy</a:t>
            </a:r>
            <a:r>
              <a:rPr dirty="0" sz="245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loss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metrics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both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training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validation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Consolas"/>
                <a:cs typeface="Consolas"/>
              </a:rPr>
              <a:t>sets.</a:t>
            </a:r>
            <a:endParaRPr sz="2450">
              <a:latin typeface="Consolas"/>
              <a:cs typeface="Consolas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147465" y="7131523"/>
          <a:ext cx="10324465" cy="72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0365"/>
                <a:gridCol w="678814"/>
                <a:gridCol w="3564254"/>
                <a:gridCol w="1188084"/>
                <a:gridCol w="625475"/>
              </a:tblGrid>
              <a:tr h="362585">
                <a:tc>
                  <a:txBody>
                    <a:bodyPr/>
                    <a:lstStyle/>
                    <a:p>
                      <a:pPr marL="31750">
                        <a:lnSpc>
                          <a:spcPts val="2680"/>
                        </a:lnSpc>
                      </a:pPr>
                      <a:r>
                        <a:rPr dirty="0" sz="2450">
                          <a:solidFill>
                            <a:srgbClr val="CE90F7"/>
                          </a:solidFill>
                          <a:latin typeface="Consolas"/>
                          <a:cs typeface="Consolas"/>
                        </a:rPr>
                        <a:t>Visualizations</a:t>
                      </a:r>
                      <a:r>
                        <a:rPr dirty="0" sz="24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dirty="0" sz="2450" spc="-2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4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Training</a:t>
                      </a:r>
                      <a:endParaRPr sz="24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80"/>
                        </a:lnSpc>
                      </a:pPr>
                      <a:r>
                        <a:rPr dirty="0" sz="2450" spc="-2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and</a:t>
                      </a:r>
                      <a:endParaRPr sz="24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80"/>
                        </a:lnSpc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validation</a:t>
                      </a:r>
                      <a:r>
                        <a:rPr dirty="0" sz="2450" spc="-1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4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loss</a:t>
                      </a:r>
                      <a:r>
                        <a:rPr dirty="0" sz="2450" spc="-1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450" spc="-2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over</a:t>
                      </a:r>
                      <a:endParaRPr sz="24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80"/>
                        </a:lnSpc>
                      </a:pPr>
                      <a:r>
                        <a:rPr dirty="0" sz="24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epochs</a:t>
                      </a:r>
                      <a:endParaRPr sz="24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680"/>
                        </a:lnSpc>
                      </a:pPr>
                      <a:r>
                        <a:rPr dirty="0" sz="2450" spc="-2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are</a:t>
                      </a:r>
                      <a:endParaRPr sz="24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362585">
                <a:tc>
                  <a:txBody>
                    <a:bodyPr/>
                    <a:lstStyle/>
                    <a:p>
                      <a:pPr marL="31750">
                        <a:lnSpc>
                          <a:spcPts val="2750"/>
                        </a:lnSpc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visualized</a:t>
                      </a:r>
                      <a:r>
                        <a:rPr dirty="0" sz="2450" spc="-1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4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to</a:t>
                      </a:r>
                      <a:r>
                        <a:rPr dirty="0" sz="2450" spc="-9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4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illustrate</a:t>
                      </a:r>
                      <a:endParaRPr sz="24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0"/>
                        </a:lnSpc>
                      </a:pPr>
                      <a:r>
                        <a:rPr dirty="0" sz="2450" spc="-2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the</a:t>
                      </a:r>
                      <a:endParaRPr sz="24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750"/>
                        </a:lnSpc>
                      </a:pPr>
                      <a:r>
                        <a:rPr dirty="0" sz="245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learning</a:t>
                      </a:r>
                      <a:r>
                        <a:rPr dirty="0" sz="2450" spc="-12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245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process.</a:t>
                      </a:r>
                      <a:endParaRPr sz="245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1166507" y="8216151"/>
            <a:ext cx="11228070" cy="77406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229"/>
              </a:spcBef>
            </a:pPr>
            <a:r>
              <a:rPr dirty="0" sz="2450">
                <a:solidFill>
                  <a:srgbClr val="CE90F7"/>
                </a:solidFill>
                <a:latin typeface="Consolas"/>
                <a:cs typeface="Consolas"/>
              </a:rPr>
              <a:t>Challenges</a:t>
            </a:r>
            <a:r>
              <a:rPr dirty="0" sz="2450" spc="-120">
                <a:solidFill>
                  <a:srgbClr val="CE90F7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CE90F7"/>
                </a:solidFill>
                <a:latin typeface="Consolas"/>
                <a:cs typeface="Consolas"/>
              </a:rPr>
              <a:t>and</a:t>
            </a:r>
            <a:r>
              <a:rPr dirty="0" sz="2450" spc="-114">
                <a:solidFill>
                  <a:srgbClr val="CE90F7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CE90F7"/>
                </a:solidFill>
                <a:latin typeface="Consolas"/>
                <a:cs typeface="Consolas"/>
              </a:rPr>
              <a:t>Solutions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dirty="0" sz="245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Discusses</a:t>
            </a:r>
            <a:r>
              <a:rPr dirty="0" sz="245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any</a:t>
            </a:r>
            <a:r>
              <a:rPr dirty="0" sz="2450" spc="-12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challenges</a:t>
            </a:r>
            <a:r>
              <a:rPr dirty="0" sz="2450" spc="-11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FFFFF"/>
                </a:solidFill>
                <a:latin typeface="Consolas"/>
                <a:cs typeface="Consolas"/>
              </a:rPr>
              <a:t>encountered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during</a:t>
            </a:r>
            <a:r>
              <a:rPr dirty="0" sz="2450" spc="-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training,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such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as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overfitting,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how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they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>
                <a:solidFill>
                  <a:srgbClr val="FFFFFF"/>
                </a:solidFill>
                <a:latin typeface="Consolas"/>
                <a:cs typeface="Consolas"/>
              </a:rPr>
              <a:t>were</a:t>
            </a:r>
            <a:r>
              <a:rPr dirty="0" sz="2450" spc="-8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50" spc="-25">
                <a:solidFill>
                  <a:srgbClr val="FFFFFF"/>
                </a:solidFill>
                <a:latin typeface="Consolas"/>
                <a:cs typeface="Consolas"/>
              </a:rPr>
              <a:t>addressed.</a:t>
            </a:r>
            <a:endParaRPr sz="2450">
              <a:latin typeface="Consolas"/>
              <a:cs typeface="Consola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179261" y="1329740"/>
            <a:ext cx="16709390" cy="5607050"/>
            <a:chOff x="1179261" y="1329740"/>
            <a:chExt cx="16709390" cy="560705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9261" y="1329740"/>
              <a:ext cx="15811498" cy="208597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3471144" y="4462792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789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789" y="2464485"/>
                  </a:lnTo>
                  <a:lnTo>
                    <a:pt x="440778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471144" y="4462803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83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662" y="0"/>
                  </a:lnTo>
                  <a:lnTo>
                    <a:pt x="4407662" y="2464475"/>
                  </a:lnTo>
                  <a:lnTo>
                    <a:pt x="2203831" y="2464475"/>
                  </a:lnTo>
                  <a:close/>
                </a:path>
                <a:path w="4408169" h="2465070">
                  <a:moveTo>
                    <a:pt x="2203831" y="742286"/>
                  </a:moveTo>
                  <a:lnTo>
                    <a:pt x="0" y="742286"/>
                  </a:lnTo>
                  <a:lnTo>
                    <a:pt x="0" y="0"/>
                  </a:lnTo>
                  <a:lnTo>
                    <a:pt x="4407662" y="0"/>
                  </a:lnTo>
                  <a:lnTo>
                    <a:pt x="4407662" y="742286"/>
                  </a:lnTo>
                  <a:lnTo>
                    <a:pt x="2203831" y="742286"/>
                  </a:lnTo>
                  <a:close/>
                </a:path>
                <a:path w="4408169" h="2465070">
                  <a:moveTo>
                    <a:pt x="3883533" y="225347"/>
                  </a:moveTo>
                  <a:lnTo>
                    <a:pt x="4108831" y="450695"/>
                  </a:lnTo>
                </a:path>
                <a:path w="4408169" h="2465070">
                  <a:moveTo>
                    <a:pt x="4108196" y="225347"/>
                  </a:moveTo>
                  <a:lnTo>
                    <a:pt x="3882771" y="450695"/>
                  </a:lnTo>
                </a:path>
                <a:path w="4408169" h="2465070">
                  <a:moveTo>
                    <a:pt x="2812161" y="336942"/>
                  </a:moveTo>
                  <a:lnTo>
                    <a:pt x="3131820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345" y="449984"/>
                  </a:lnTo>
                  <a:lnTo>
                    <a:pt x="3395345" y="225347"/>
                  </a:lnTo>
                  <a:lnTo>
                    <a:pt x="3620008" y="225347"/>
                  </a:lnTo>
                  <a:lnTo>
                    <a:pt x="3620008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4703" y="5593080"/>
              <a:ext cx="518159" cy="9448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65095" y="5593080"/>
              <a:ext cx="460248" cy="9448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3088" y="5593080"/>
              <a:ext cx="890015" cy="94488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49927" y="5590032"/>
              <a:ext cx="554736" cy="95402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7748" y="4451274"/>
              <a:ext cx="4410075" cy="2484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/>
              <a:t>Result</a:t>
            </a:r>
            <a:r>
              <a:rPr dirty="0" sz="6000" spc="-480"/>
              <a:t> </a:t>
            </a:r>
            <a:r>
              <a:rPr dirty="0" sz="6000" spc="-55"/>
              <a:t>Analysis</a:t>
            </a:r>
            <a:endParaRPr sz="6000"/>
          </a:p>
        </p:txBody>
      </p:sp>
      <p:grpSp>
        <p:nvGrpSpPr>
          <p:cNvPr id="3" name="object 3" descr=""/>
          <p:cNvGrpSpPr/>
          <p:nvPr/>
        </p:nvGrpSpPr>
        <p:grpSpPr>
          <a:xfrm>
            <a:off x="6797954" y="3361321"/>
            <a:ext cx="95250" cy="495300"/>
            <a:chOff x="6797954" y="3361321"/>
            <a:chExt cx="95250" cy="4953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97954" y="3361321"/>
              <a:ext cx="95250" cy="952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7954" y="3761371"/>
              <a:ext cx="95250" cy="9525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6822402" y="2758071"/>
            <a:ext cx="4206240" cy="1225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32410" marR="5080" indent="-220345">
              <a:lnSpc>
                <a:spcPct val="101000"/>
              </a:lnSpc>
              <a:spcBef>
                <a:spcPts val="90"/>
              </a:spcBef>
            </a:pPr>
            <a:r>
              <a:rPr dirty="0" sz="2600">
                <a:solidFill>
                  <a:srgbClr val="FEFEFE"/>
                </a:solidFill>
                <a:latin typeface="Consolas"/>
                <a:cs typeface="Consolas"/>
              </a:rPr>
              <a:t>Model</a:t>
            </a:r>
            <a:r>
              <a:rPr dirty="0" sz="2600" spc="-90">
                <a:solidFill>
                  <a:srgbClr val="FEFEFE"/>
                </a:solidFill>
                <a:latin typeface="Consolas"/>
                <a:cs typeface="Consolas"/>
              </a:rPr>
              <a:t> </a:t>
            </a:r>
            <a:r>
              <a:rPr dirty="0" sz="2600" spc="-10">
                <a:solidFill>
                  <a:srgbClr val="FEFEFE"/>
                </a:solidFill>
                <a:latin typeface="Consolas"/>
                <a:cs typeface="Consolas"/>
              </a:rPr>
              <a:t>Performance: </a:t>
            </a:r>
            <a:r>
              <a:rPr dirty="0" sz="2600">
                <a:solidFill>
                  <a:srgbClr val="FEFEFE"/>
                </a:solidFill>
                <a:latin typeface="Consolas"/>
                <a:cs typeface="Consolas"/>
              </a:rPr>
              <a:t>Final</a:t>
            </a:r>
            <a:r>
              <a:rPr dirty="0" sz="2600" spc="-65">
                <a:solidFill>
                  <a:srgbClr val="FEFEFE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EFEFE"/>
                </a:solidFill>
                <a:latin typeface="Consolas"/>
                <a:cs typeface="Consolas"/>
              </a:rPr>
              <a:t>loss</a:t>
            </a:r>
            <a:r>
              <a:rPr dirty="0" sz="2600" spc="-60">
                <a:solidFill>
                  <a:srgbClr val="FEFEFE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EFEFE"/>
                </a:solidFill>
                <a:latin typeface="Consolas"/>
                <a:cs typeface="Consolas"/>
              </a:rPr>
              <a:t>-</a:t>
            </a:r>
            <a:r>
              <a:rPr dirty="0" sz="2600" spc="-65">
                <a:solidFill>
                  <a:srgbClr val="FEFEFE"/>
                </a:solidFill>
                <a:latin typeface="Consolas"/>
                <a:cs typeface="Consolas"/>
              </a:rPr>
              <a:t> </a:t>
            </a:r>
            <a:r>
              <a:rPr dirty="0" sz="2600" spc="-20">
                <a:solidFill>
                  <a:srgbClr val="FEFEFE"/>
                </a:solidFill>
                <a:latin typeface="Consolas"/>
                <a:cs typeface="Consolas"/>
              </a:rPr>
              <a:t>0.72 </a:t>
            </a:r>
            <a:r>
              <a:rPr dirty="0" sz="2600">
                <a:solidFill>
                  <a:srgbClr val="FEFEFE"/>
                </a:solidFill>
                <a:latin typeface="Consolas"/>
                <a:cs typeface="Consolas"/>
              </a:rPr>
              <a:t>Final</a:t>
            </a:r>
            <a:r>
              <a:rPr dirty="0" sz="2600" spc="-85">
                <a:solidFill>
                  <a:srgbClr val="FEFEFE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EFEFE"/>
                </a:solidFill>
                <a:latin typeface="Consolas"/>
                <a:cs typeface="Consolas"/>
              </a:rPr>
              <a:t>Accuracy</a:t>
            </a:r>
            <a:r>
              <a:rPr dirty="0" sz="2600" spc="-80">
                <a:solidFill>
                  <a:srgbClr val="FEFEFE"/>
                </a:solidFill>
                <a:latin typeface="Consolas"/>
                <a:cs typeface="Consolas"/>
              </a:rPr>
              <a:t> </a:t>
            </a:r>
            <a:r>
              <a:rPr dirty="0" sz="2600">
                <a:solidFill>
                  <a:srgbClr val="FEFEFE"/>
                </a:solidFill>
                <a:latin typeface="Consolas"/>
                <a:cs typeface="Consolas"/>
              </a:rPr>
              <a:t>-</a:t>
            </a:r>
            <a:r>
              <a:rPr dirty="0" sz="2600" spc="-80">
                <a:solidFill>
                  <a:srgbClr val="FEFEFE"/>
                </a:solidFill>
                <a:latin typeface="Consolas"/>
                <a:cs typeface="Consolas"/>
              </a:rPr>
              <a:t> </a:t>
            </a:r>
            <a:r>
              <a:rPr dirty="0" sz="2600" spc="-10">
                <a:solidFill>
                  <a:srgbClr val="FEFEFE"/>
                </a:solidFill>
                <a:latin typeface="Consolas"/>
                <a:cs typeface="Consolas"/>
              </a:rPr>
              <a:t>82.54</a:t>
            </a:r>
            <a:endParaRPr sz="2600">
              <a:latin typeface="Consolas"/>
              <a:cs typeface="Consola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8335" y="4528625"/>
            <a:ext cx="5981699" cy="472291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710533" y="9219920"/>
            <a:ext cx="1722755" cy="4025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>
                <a:solidFill>
                  <a:srgbClr val="FD7FFD"/>
                </a:solidFill>
                <a:latin typeface="Consolas"/>
                <a:cs typeface="Consolas"/>
              </a:rPr>
              <a:t>Loss</a:t>
            </a:r>
            <a:r>
              <a:rPr dirty="0" sz="2450" spc="-70">
                <a:solidFill>
                  <a:srgbClr val="FD7FFD"/>
                </a:solidFill>
                <a:latin typeface="Consolas"/>
                <a:cs typeface="Consolas"/>
              </a:rPr>
              <a:t> </a:t>
            </a:r>
            <a:r>
              <a:rPr dirty="0" sz="2450" spc="-10">
                <a:solidFill>
                  <a:srgbClr val="FD7FFD"/>
                </a:solidFill>
                <a:latin typeface="Consolas"/>
                <a:cs typeface="Consolas"/>
              </a:rPr>
              <a:t>curve</a:t>
            </a:r>
            <a:endParaRPr sz="2450">
              <a:latin typeface="Consolas"/>
              <a:cs typeface="Consola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42195" y="4528516"/>
            <a:ext cx="6038849" cy="462914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1559667" y="9219920"/>
            <a:ext cx="2473960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>
                <a:solidFill>
                  <a:srgbClr val="FD7FFD"/>
                </a:solidFill>
                <a:latin typeface="Consolas"/>
                <a:cs typeface="Consolas"/>
              </a:rPr>
              <a:t>Accuracy</a:t>
            </a:r>
            <a:r>
              <a:rPr dirty="0" sz="2550" spc="-250">
                <a:solidFill>
                  <a:srgbClr val="FD7FFD"/>
                </a:solidFill>
                <a:latin typeface="Consolas"/>
                <a:cs typeface="Consolas"/>
              </a:rPr>
              <a:t> </a:t>
            </a:r>
            <a:r>
              <a:rPr dirty="0" sz="2550" spc="-10">
                <a:solidFill>
                  <a:srgbClr val="FD7FFD"/>
                </a:solidFill>
                <a:latin typeface="Consolas"/>
                <a:cs typeface="Consolas"/>
              </a:rPr>
              <a:t>curve</a:t>
            </a:r>
            <a:endParaRPr sz="25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 descr="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5496" y="1777702"/>
            <a:ext cx="10313035" cy="814069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150"/>
              <a:t>Confusion</a:t>
            </a:r>
            <a:r>
              <a:rPr dirty="0" sz="5150" spc="-390"/>
              <a:t> </a:t>
            </a:r>
            <a:r>
              <a:rPr dirty="0" sz="5150"/>
              <a:t>Matrix</a:t>
            </a:r>
            <a:r>
              <a:rPr dirty="0" sz="5150" spc="-385"/>
              <a:t> </a:t>
            </a:r>
            <a:r>
              <a:rPr dirty="0" sz="5150"/>
              <a:t>and</a:t>
            </a:r>
            <a:r>
              <a:rPr dirty="0" sz="5150" spc="-390"/>
              <a:t> </a:t>
            </a:r>
            <a:r>
              <a:rPr dirty="0" sz="5150" spc="-10"/>
              <a:t>analysis</a:t>
            </a:r>
            <a:endParaRPr sz="5150"/>
          </a:p>
        </p:txBody>
      </p:sp>
      <p:sp>
        <p:nvSpPr>
          <p:cNvPr id="9" name="object 9" descr=""/>
          <p:cNvSpPr txBox="1"/>
          <p:nvPr/>
        </p:nvSpPr>
        <p:spPr>
          <a:xfrm>
            <a:off x="1554781" y="3324192"/>
            <a:ext cx="6774180" cy="5506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Loss</a:t>
            </a:r>
            <a:r>
              <a:rPr dirty="0" sz="240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40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accuracy</a:t>
            </a:r>
            <a:r>
              <a:rPr dirty="0" sz="240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curves</a:t>
            </a:r>
            <a:r>
              <a:rPr dirty="0" sz="2400" spc="-2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demonstrate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gradual</a:t>
            </a:r>
            <a:r>
              <a:rPr dirty="0" sz="24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convergence</a:t>
            </a:r>
            <a:r>
              <a:rPr dirty="0" sz="24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during</a:t>
            </a:r>
            <a:r>
              <a:rPr dirty="0" sz="24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training, </a:t>
            </a: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indicating</a:t>
            </a:r>
            <a:r>
              <a:rPr dirty="0" sz="24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effective</a:t>
            </a:r>
            <a:r>
              <a:rPr dirty="0" sz="24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learning.</a:t>
            </a:r>
            <a:r>
              <a:rPr dirty="0" sz="2400" spc="-2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confusion</a:t>
            </a:r>
            <a:r>
              <a:rPr dirty="0" sz="2400" spc="-2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matrix</a:t>
            </a:r>
            <a:r>
              <a:rPr dirty="0" sz="2400" spc="-2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shows</a:t>
            </a:r>
            <a:r>
              <a:rPr dirty="0" sz="2400" spc="-2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highlighted diagonal</a:t>
            </a:r>
            <a:r>
              <a:rPr dirty="0" sz="240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values,</a:t>
            </a:r>
            <a:r>
              <a:rPr dirty="0" sz="240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supporting</a:t>
            </a:r>
            <a:r>
              <a:rPr dirty="0" sz="24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400" spc="-23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high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accuracy</a:t>
            </a:r>
            <a:r>
              <a:rPr dirty="0" sz="2400" spc="-19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24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4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model.</a:t>
            </a:r>
            <a:r>
              <a:rPr dirty="0" sz="24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4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model</a:t>
            </a:r>
            <a:r>
              <a:rPr dirty="0" sz="2400" spc="-19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achieved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dirty="0" sz="240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relatively</a:t>
            </a:r>
            <a:r>
              <a:rPr dirty="0" sz="240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high</a:t>
            </a:r>
            <a:r>
              <a:rPr dirty="0" sz="240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accuracy</a:t>
            </a:r>
            <a:r>
              <a:rPr dirty="0" sz="240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240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82.54%, </a:t>
            </a: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indicating</a:t>
            </a:r>
            <a:r>
              <a:rPr dirty="0" sz="240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dirty="0" sz="24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it</a:t>
            </a:r>
            <a:r>
              <a:rPr dirty="0" sz="24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correctly</a:t>
            </a:r>
            <a:r>
              <a:rPr dirty="0" sz="24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classified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82%</a:t>
            </a:r>
            <a:r>
              <a:rPr dirty="0" sz="240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240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40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test</a:t>
            </a:r>
            <a:r>
              <a:rPr dirty="0" sz="240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samples.</a:t>
            </a:r>
            <a:r>
              <a:rPr dirty="0" sz="240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400" spc="-17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loss</a:t>
            </a:r>
            <a:r>
              <a:rPr dirty="0" sz="2400" spc="-1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value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dirty="0" sz="2400" spc="-18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0.72</a:t>
            </a:r>
            <a:r>
              <a:rPr dirty="0" sz="2400" spc="-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suggests</a:t>
            </a:r>
            <a:r>
              <a:rPr dirty="0" sz="2400" spc="-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dirty="0" sz="2400" spc="-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400" spc="-17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model's </a:t>
            </a: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predictions</a:t>
            </a:r>
            <a:r>
              <a:rPr dirty="0" sz="240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have</a:t>
            </a:r>
            <a:r>
              <a:rPr dirty="0" sz="240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some</a:t>
            </a:r>
            <a:r>
              <a:rPr dirty="0" sz="2400" spc="-2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discrepancy</a:t>
            </a:r>
            <a:r>
              <a:rPr dirty="0" sz="2400" spc="-21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from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dirty="0" sz="240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true</a:t>
            </a:r>
            <a:r>
              <a:rPr dirty="0" sz="240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labels,</a:t>
            </a:r>
            <a:r>
              <a:rPr dirty="0" sz="240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but</a:t>
            </a:r>
            <a:r>
              <a:rPr dirty="0" sz="240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it's</a:t>
            </a:r>
            <a:r>
              <a:rPr dirty="0" sz="2400" spc="-2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within</a:t>
            </a:r>
            <a:r>
              <a:rPr dirty="0" sz="2400" spc="-204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onsolas"/>
                <a:cs typeface="Consolas"/>
              </a:rPr>
              <a:t>an </a:t>
            </a:r>
            <a:r>
              <a:rPr dirty="0" sz="2400" spc="-20">
                <a:solidFill>
                  <a:srgbClr val="FFFFFF"/>
                </a:solidFill>
                <a:latin typeface="Consolas"/>
                <a:cs typeface="Consolas"/>
              </a:rPr>
              <a:t>acceptable</a:t>
            </a:r>
            <a:r>
              <a:rPr dirty="0" sz="2400" spc="-2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range.</a:t>
            </a:r>
            <a:r>
              <a:rPr dirty="0" sz="2400" spc="-26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Further</a:t>
            </a:r>
            <a:r>
              <a:rPr dirty="0" sz="2400" spc="-26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optimization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4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Consolas"/>
                <a:cs typeface="Consolas"/>
              </a:rPr>
              <a:t>fine-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tuning</a:t>
            </a:r>
            <a:r>
              <a:rPr dirty="0" sz="240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could</a:t>
            </a:r>
            <a:r>
              <a:rPr dirty="0" sz="2400" spc="-229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enhance</a:t>
            </a:r>
            <a:r>
              <a:rPr dirty="0" sz="2400" spc="-2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performance </a:t>
            </a: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dirty="0" sz="2400" spc="-14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nsolas"/>
                <a:cs typeface="Consolas"/>
              </a:rPr>
              <a:t>generalization.</a:t>
            </a:r>
            <a:endParaRPr sz="2400">
              <a:latin typeface="Consolas"/>
              <a:cs typeface="Consola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8930309" y="1475232"/>
            <a:ext cx="8305800" cy="8061325"/>
            <a:chOff x="8930309" y="1475232"/>
            <a:chExt cx="8305800" cy="806132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66592" y="1475232"/>
              <a:ext cx="984503" cy="137464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0309" y="2945130"/>
              <a:ext cx="8305799" cy="6591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2024-04-29T21:58:13Z</dcterms:created>
  <dcterms:modified xsi:type="dcterms:W3CDTF">2024-04-29T21:58:13Z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2024-04-29T00:00:00Z</vt:filetime>
  </property>
  <property fmtid="{D5CDD505-2E9C-101B-9397-08002B2CF9AE}" pid="5" name="Producer">
    <vt:lpwstr>GPL Ghostscript 10.02.0</vt:lpwstr>
  </property>
</Properties>
</file>